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0_3044012D.xml" ContentType="application/vnd.ms-powerpoint.comments+xml"/>
  <Override PartName="/ppt/notesSlides/notesSlide4.xml" ContentType="application/vnd.openxmlformats-officedocument.presentationml.notesSlide+xml"/>
  <Override PartName="/ppt/comments/modernComment_121_D8B581E3.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8"/>
  </p:notesMasterIdLst>
  <p:sldIdLst>
    <p:sldId id="285" r:id="rId2"/>
    <p:sldId id="286" r:id="rId3"/>
    <p:sldId id="287" r:id="rId4"/>
    <p:sldId id="288" r:id="rId5"/>
    <p:sldId id="289" r:id="rId6"/>
    <p:sldId id="290" r:id="rId7"/>
    <p:sldId id="291" r:id="rId8"/>
    <p:sldId id="292" r:id="rId9"/>
    <p:sldId id="293" r:id="rId10"/>
    <p:sldId id="282" r:id="rId11"/>
    <p:sldId id="266" r:id="rId12"/>
    <p:sldId id="295" r:id="rId13"/>
    <p:sldId id="296" r:id="rId14"/>
    <p:sldId id="297" r:id="rId15"/>
    <p:sldId id="283" r:id="rId16"/>
    <p:sldId id="25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0B1851-07A7-A72A-8D99-A9F0093BEB13}" name="EuroVértice Consultores" initials="EC" userId="76329ac0d5691b3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2F5"/>
    <a:srgbClr val="F7A1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558" autoAdjust="0"/>
  </p:normalViewPr>
  <p:slideViewPr>
    <p:cSldViewPr snapToGrid="0">
      <p:cViewPr varScale="1">
        <p:scale>
          <a:sx n="102" d="100"/>
          <a:sy n="102" d="100"/>
        </p:scale>
        <p:origin x="208"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20_3044012D.xml><?xml version="1.0" encoding="utf-8"?>
<p188:cmLst xmlns:a="http://schemas.openxmlformats.org/drawingml/2006/main" xmlns:r="http://schemas.openxmlformats.org/officeDocument/2006/relationships" xmlns:p188="http://schemas.microsoft.com/office/powerpoint/2018/8/main">
  <p188:cm id="{3D6A6F89-EA7C-44A2-9C1F-DB3356CEF033}" authorId="{0E0B1851-07A7-A72A-8D99-A9F0093BEB13}" created="2023-12-19T10:16:38.885">
    <ac:deMkLst xmlns:ac="http://schemas.microsoft.com/office/drawing/2013/main/command">
      <pc:docMk xmlns:pc="http://schemas.microsoft.com/office/powerpoint/2013/main/command"/>
      <pc:sldMk xmlns:pc="http://schemas.microsoft.com/office/powerpoint/2013/main/command" cId="809763117" sldId="288"/>
      <ac:picMk id="24" creationId="{001D61A0-44E2-49FD-AD7F-FF1B9064DFD6}"/>
    </ac:deMkLst>
    <p188:txBody>
      <a:bodyPr/>
      <a:lstStyle/>
      <a:p>
        <a:r>
          <a:rPr lang="en-GB"/>
          <a:t>cambiar icono</a:t>
        </a:r>
      </a:p>
    </p188:txBody>
  </p188:cm>
</p188:cmLst>
</file>

<file path=ppt/comments/modernComment_121_D8B581E3.xml><?xml version="1.0" encoding="utf-8"?>
<p188:cmLst xmlns:a="http://schemas.openxmlformats.org/drawingml/2006/main" xmlns:r="http://schemas.openxmlformats.org/officeDocument/2006/relationships" xmlns:p188="http://schemas.microsoft.com/office/powerpoint/2018/8/main">
  <p188:cm id="{DB73DE6C-AE71-4D29-A6AE-A827E3BB5BB4}" authorId="{0E0B1851-07A7-A72A-8D99-A9F0093BEB13}" created="2023-12-19T10:16:51.639">
    <ac:deMkLst xmlns:ac="http://schemas.microsoft.com/office/drawing/2013/main/command">
      <pc:docMk xmlns:pc="http://schemas.microsoft.com/office/powerpoint/2013/main/command"/>
      <pc:sldMk xmlns:pc="http://schemas.microsoft.com/office/powerpoint/2013/main/command" cId="3635773923" sldId="289"/>
      <ac:picMk id="23" creationId="{208A0C1C-FD9E-0798-411D-701F5C2981F5}"/>
    </ac:deMkLst>
    <p188:txBody>
      <a:bodyPr/>
      <a:lstStyle/>
      <a:p>
        <a:r>
          <a:rPr lang="en-GB"/>
          <a:t>Cambiar icono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F2FA2-EE61-490B-A9C6-4A3BC48D8557}" type="datetimeFigureOut">
              <a:rPr lang="en-GB" smtClean="0"/>
              <a:t>25/01/2024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439AC-AABC-4844-8438-ADD5AEBFFC9D}" type="slidenum">
              <a:rPr lang="en-GB" smtClean="0"/>
              <a:t>‹Nº›</a:t>
            </a:fld>
            <a:endParaRPr lang="en-GB"/>
          </a:p>
        </p:txBody>
      </p:sp>
    </p:spTree>
    <p:extLst>
      <p:ext uri="{BB962C8B-B14F-4D97-AF65-F5344CB8AC3E}">
        <p14:creationId xmlns:p14="http://schemas.microsoft.com/office/powerpoint/2010/main" val="238270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10439AC-AABC-4844-8438-ADD5AEBFFC9D}" type="slidenum">
              <a:rPr lang="en-GB" smtClean="0"/>
              <a:t>2</a:t>
            </a:fld>
            <a:endParaRPr lang="en-GB" dirty="0"/>
          </a:p>
        </p:txBody>
      </p:sp>
    </p:spTree>
    <p:extLst>
      <p:ext uri="{BB962C8B-B14F-4D97-AF65-F5344CB8AC3E}">
        <p14:creationId xmlns:p14="http://schemas.microsoft.com/office/powerpoint/2010/main" val="44680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eventos de temperatura extrema son cada vez más habituales, intensos y </a:t>
            </a:r>
            <a:r>
              <a:rPr lang="es-ES" dirty="0" err="1"/>
              <a:t>duaraderos</a:t>
            </a:r>
            <a:r>
              <a:rPr lang="es-ES"/>
              <a:t>.</a:t>
            </a:r>
          </a:p>
          <a:p>
            <a:r>
              <a:rPr lang="es-ES" b="0" i="0" dirty="0">
                <a:effectLst/>
                <a:latin typeface="Heebo" panose="020F0502020204030204" pitchFamily="2" charset="-79"/>
                <a:cs typeface="Heebo" panose="020F0502020204030204" pitchFamily="2" charset="-79"/>
              </a:rPr>
              <a:t>El </a:t>
            </a:r>
            <a:r>
              <a:rPr lang="es-ES" b="1" i="0" dirty="0">
                <a:effectLst/>
                <a:latin typeface="Heebo" panose="020F0502020204030204" pitchFamily="2" charset="-79"/>
                <a:cs typeface="Heebo" panose="020F0502020204030204" pitchFamily="2" charset="-79"/>
              </a:rPr>
              <a:t>calor moderado</a:t>
            </a:r>
            <a:r>
              <a:rPr lang="es-ES" b="0" i="0" dirty="0">
                <a:effectLst/>
                <a:latin typeface="Heebo" panose="020F0502020204030204" pitchFamily="2" charset="-79"/>
                <a:cs typeface="Heebo" panose="020F0502020204030204" pitchFamily="2" charset="-79"/>
              </a:rPr>
              <a:t> hace referencia a temperaturas que se sitúan por debajo del percentil 95 de las temperaturas observadas. El </a:t>
            </a:r>
            <a:r>
              <a:rPr lang="es-ES" b="1" i="0" dirty="0">
                <a:effectLst/>
                <a:latin typeface="Heebo" panose="020F0502020204030204" pitchFamily="2" charset="-79"/>
                <a:cs typeface="Heebo" panose="020F0502020204030204" pitchFamily="2" charset="-79"/>
              </a:rPr>
              <a:t>calor extremo</a:t>
            </a:r>
            <a:r>
              <a:rPr lang="es-ES" b="0" i="0" dirty="0">
                <a:effectLst/>
                <a:latin typeface="Heebo" panose="020F0502020204030204" pitchFamily="2" charset="-79"/>
                <a:cs typeface="Heebo" panose="020F0502020204030204" pitchFamily="2" charset="-79"/>
              </a:rPr>
              <a:t>, en cambio, se refiere a todas las temperaturas superiores al percentil 95, que indica que sólo un 5% de los días tienen temperaturas iguales o superiores entre junio y septiembre de los últimos 10 años. Y luego, dentro de éste, se habla de </a:t>
            </a:r>
            <a:r>
              <a:rPr lang="es-ES" b="1" i="0" dirty="0">
                <a:effectLst/>
                <a:latin typeface="Heebo" panose="020F0502020204030204" pitchFamily="2" charset="-79"/>
                <a:cs typeface="Heebo" panose="020F0502020204030204" pitchFamily="2" charset="-79"/>
              </a:rPr>
              <a:t>calor excesivo</a:t>
            </a:r>
            <a:r>
              <a:rPr lang="es-ES" b="0" i="0" dirty="0">
                <a:effectLst/>
                <a:latin typeface="Heebo" panose="020F0502020204030204" pitchFamily="2" charset="-79"/>
                <a:cs typeface="Heebo" panose="020F0502020204030204" pitchFamily="2" charset="-79"/>
              </a:rPr>
              <a:t>, que son los días de máxima intensidad de calor.</a:t>
            </a:r>
            <a:endParaRPr lang="es-ES" dirty="0"/>
          </a:p>
          <a:p>
            <a:endParaRPr lang="es-ES" dirty="0"/>
          </a:p>
        </p:txBody>
      </p:sp>
      <p:sp>
        <p:nvSpPr>
          <p:cNvPr id="4" name="Slide Number Placeholder 3"/>
          <p:cNvSpPr>
            <a:spLocks noGrp="1"/>
          </p:cNvSpPr>
          <p:nvPr>
            <p:ph type="sldNum" sz="quarter" idx="5"/>
          </p:nvPr>
        </p:nvSpPr>
        <p:spPr/>
        <p:txBody>
          <a:bodyPr/>
          <a:lstStyle/>
          <a:p>
            <a:fld id="{D10439AC-AABC-4844-8438-ADD5AEBFFC9D}" type="slidenum">
              <a:rPr lang="en-GB" smtClean="0"/>
              <a:t>3</a:t>
            </a:fld>
            <a:endParaRPr lang="en-GB" dirty="0"/>
          </a:p>
        </p:txBody>
      </p:sp>
    </p:spTree>
    <p:extLst>
      <p:ext uri="{BB962C8B-B14F-4D97-AF65-F5344CB8AC3E}">
        <p14:creationId xmlns:p14="http://schemas.microsoft.com/office/powerpoint/2010/main" val="416668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La Comisión Europea ha tenido muy presente la necesidad de adaptar Europa a los escenarios climáticos futuros. Los últimos avances legislativos son del año 2021 (Estrategia de Adaptación al Cambio Climático y Ley Europea del Clima), en las que se menciona explícitamente a las olas de calor como el desastre natural más mortífero de Europa, y se menciona la urgencia de acelerar la aplicación de soluciones adaptativas físicas. </a:t>
            </a:r>
          </a:p>
          <a:p>
            <a:endParaRPr lang="es-ES" dirty="0"/>
          </a:p>
        </p:txBody>
      </p:sp>
      <p:sp>
        <p:nvSpPr>
          <p:cNvPr id="4" name="Slide Number Placeholder 3"/>
          <p:cNvSpPr>
            <a:spLocks noGrp="1"/>
          </p:cNvSpPr>
          <p:nvPr>
            <p:ph type="sldNum" sz="quarter" idx="5"/>
          </p:nvPr>
        </p:nvSpPr>
        <p:spPr/>
        <p:txBody>
          <a:bodyPr/>
          <a:lstStyle/>
          <a:p>
            <a:fld id="{D10439AC-AABC-4844-8438-ADD5AEBFFC9D}" type="slidenum">
              <a:rPr lang="en-GB" smtClean="0"/>
              <a:t>4</a:t>
            </a:fld>
            <a:endParaRPr lang="en-GB" dirty="0"/>
          </a:p>
        </p:txBody>
      </p:sp>
    </p:spTree>
    <p:extLst>
      <p:ext uri="{BB962C8B-B14F-4D97-AF65-F5344CB8AC3E}">
        <p14:creationId xmlns:p14="http://schemas.microsoft.com/office/powerpoint/2010/main" val="21960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a:effectLst/>
                <a:latin typeface="Calibri" panose="020F0502020204030204" pitchFamily="34" charset="0"/>
                <a:ea typeface="Calibri" panose="020F0502020204030204" pitchFamily="34" charset="0"/>
                <a:cs typeface="Times New Roman" panose="02020603050405020304" pitchFamily="18" charset="0"/>
              </a:rPr>
              <a:t>La Comisión Europea ha tenido muy presente la necesidad de adaptar Europa a los escenarios climáticos futuros. Los últimos avances legislativos son del año 2021 (Estrategia de Adaptación al Cambio Climático y Ley Europea del Clima), en las que se menciona explícitamente a las olas de calor como el desastre natural más mortífero de Europa, y se menciona la urgencia de acelerar la aplicación de soluciones adaptativas físicas. </a:t>
            </a:r>
          </a:p>
          <a:p>
            <a:endParaRPr lang="es-ES"/>
          </a:p>
        </p:txBody>
      </p:sp>
      <p:sp>
        <p:nvSpPr>
          <p:cNvPr id="4" name="Slide Number Placeholder 3"/>
          <p:cNvSpPr>
            <a:spLocks noGrp="1"/>
          </p:cNvSpPr>
          <p:nvPr>
            <p:ph type="sldNum" sz="quarter" idx="5"/>
          </p:nvPr>
        </p:nvSpPr>
        <p:spPr/>
        <p:txBody>
          <a:bodyPr/>
          <a:lstStyle/>
          <a:p>
            <a:fld id="{D10439AC-AABC-4844-8438-ADD5AEBFFC9D}" type="slidenum">
              <a:rPr lang="en-GB" smtClean="0"/>
              <a:t>5</a:t>
            </a:fld>
            <a:endParaRPr lang="en-GB"/>
          </a:p>
        </p:txBody>
      </p:sp>
    </p:spTree>
    <p:extLst>
      <p:ext uri="{BB962C8B-B14F-4D97-AF65-F5344CB8AC3E}">
        <p14:creationId xmlns:p14="http://schemas.microsoft.com/office/powerpoint/2010/main" val="166110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a:effectLst/>
                <a:latin typeface="Calibri" panose="020F0502020204030204" pitchFamily="34" charset="0"/>
                <a:ea typeface="Calibri" panose="020F0502020204030204" pitchFamily="34" charset="0"/>
                <a:cs typeface="Times New Roman" panose="02020603050405020304" pitchFamily="18" charset="0"/>
              </a:rPr>
              <a:t>La Comisión Europea ha tenido muy presente la necesidad de adaptar Europa a los escenarios climáticos futuros. Los últimos avances legislativos son del año 2021 (Estrategia de Adaptación al Cambio Climático y Ley Europea del Clima), en las que se menciona explícitamente a las olas de calor como el desastre natural más mortífero de Europa, y se menciona la urgencia de acelerar la aplicación de soluciones adaptativas físicas. </a:t>
            </a:r>
          </a:p>
          <a:p>
            <a:endParaRPr lang="es-ES"/>
          </a:p>
        </p:txBody>
      </p:sp>
      <p:sp>
        <p:nvSpPr>
          <p:cNvPr id="4" name="Slide Number Placeholder 3"/>
          <p:cNvSpPr>
            <a:spLocks noGrp="1"/>
          </p:cNvSpPr>
          <p:nvPr>
            <p:ph type="sldNum" sz="quarter" idx="5"/>
          </p:nvPr>
        </p:nvSpPr>
        <p:spPr/>
        <p:txBody>
          <a:bodyPr/>
          <a:lstStyle/>
          <a:p>
            <a:fld id="{D10439AC-AABC-4844-8438-ADD5AEBFFC9D}" type="slidenum">
              <a:rPr lang="en-GB" smtClean="0"/>
              <a:t>6</a:t>
            </a:fld>
            <a:endParaRPr lang="en-GB"/>
          </a:p>
        </p:txBody>
      </p:sp>
    </p:spTree>
    <p:extLst>
      <p:ext uri="{BB962C8B-B14F-4D97-AF65-F5344CB8AC3E}">
        <p14:creationId xmlns:p14="http://schemas.microsoft.com/office/powerpoint/2010/main" val="202920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a:effectLst/>
                <a:latin typeface="Calibri" panose="020F0502020204030204" pitchFamily="34" charset="0"/>
                <a:ea typeface="Calibri" panose="020F0502020204030204" pitchFamily="34" charset="0"/>
                <a:cs typeface="Times New Roman" panose="02020603050405020304" pitchFamily="18" charset="0"/>
              </a:rPr>
              <a:t>La Comisión Europea ha tenido muy presente la necesidad de adaptar Europa a los escenarios climáticos futuros. Los últimos avances legislativos son del año 2021 (Estrategia de Adaptación al Cambio Climático y Ley Europea del Clima), en las que se menciona explícitamente a las olas de calor como el desastre natural más mortífero de Europa, y se menciona la urgencia de acelerar la aplicación de soluciones adaptativas físicas. </a:t>
            </a:r>
          </a:p>
          <a:p>
            <a:endParaRPr lang="es-ES"/>
          </a:p>
        </p:txBody>
      </p:sp>
      <p:sp>
        <p:nvSpPr>
          <p:cNvPr id="4" name="Slide Number Placeholder 3"/>
          <p:cNvSpPr>
            <a:spLocks noGrp="1"/>
          </p:cNvSpPr>
          <p:nvPr>
            <p:ph type="sldNum" sz="quarter" idx="5"/>
          </p:nvPr>
        </p:nvSpPr>
        <p:spPr/>
        <p:txBody>
          <a:bodyPr/>
          <a:lstStyle/>
          <a:p>
            <a:fld id="{D10439AC-AABC-4844-8438-ADD5AEBFFC9D}" type="slidenum">
              <a:rPr lang="en-GB" smtClean="0"/>
              <a:t>7</a:t>
            </a:fld>
            <a:endParaRPr lang="en-GB"/>
          </a:p>
        </p:txBody>
      </p:sp>
    </p:spTree>
    <p:extLst>
      <p:ext uri="{BB962C8B-B14F-4D97-AF65-F5344CB8AC3E}">
        <p14:creationId xmlns:p14="http://schemas.microsoft.com/office/powerpoint/2010/main" val="22439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a:effectLst/>
                <a:latin typeface="Calibri" panose="020F0502020204030204" pitchFamily="34" charset="0"/>
                <a:ea typeface="Calibri" panose="020F0502020204030204" pitchFamily="34" charset="0"/>
                <a:cs typeface="Times New Roman" panose="02020603050405020304" pitchFamily="18" charset="0"/>
              </a:rPr>
              <a:t>La Comisión Europea ha tenido muy presente la necesidad de adaptar Europa a los escenarios climáticos futuros. Los últimos avances legislativos son del año 2021 (Estrategia de Adaptación al Cambio Climático y Ley Europea del Clima), en las que se menciona explícitamente a las olas de calor como el desastre natural más mortífero de Europa, y se menciona la urgencia de acelerar la aplicación de soluciones adaptativas físicas. </a:t>
            </a:r>
          </a:p>
          <a:p>
            <a:endParaRPr lang="es-ES"/>
          </a:p>
        </p:txBody>
      </p:sp>
      <p:sp>
        <p:nvSpPr>
          <p:cNvPr id="4" name="Slide Number Placeholder 3"/>
          <p:cNvSpPr>
            <a:spLocks noGrp="1"/>
          </p:cNvSpPr>
          <p:nvPr>
            <p:ph type="sldNum" sz="quarter" idx="5"/>
          </p:nvPr>
        </p:nvSpPr>
        <p:spPr/>
        <p:txBody>
          <a:bodyPr/>
          <a:lstStyle/>
          <a:p>
            <a:fld id="{D10439AC-AABC-4844-8438-ADD5AEBFFC9D}" type="slidenum">
              <a:rPr lang="en-GB" smtClean="0"/>
              <a:t>8</a:t>
            </a:fld>
            <a:endParaRPr lang="en-GB"/>
          </a:p>
        </p:txBody>
      </p:sp>
    </p:spTree>
    <p:extLst>
      <p:ext uri="{BB962C8B-B14F-4D97-AF65-F5344CB8AC3E}">
        <p14:creationId xmlns:p14="http://schemas.microsoft.com/office/powerpoint/2010/main" val="175753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a:effectLst/>
                <a:latin typeface="Calibri" panose="020F0502020204030204" pitchFamily="34" charset="0"/>
                <a:ea typeface="Calibri" panose="020F0502020204030204" pitchFamily="34" charset="0"/>
                <a:cs typeface="Times New Roman" panose="02020603050405020304" pitchFamily="18" charset="0"/>
              </a:rPr>
              <a:t>La Comisión Europea ha tenido muy presente la necesidad de adaptar Europa a los escenarios climáticos futuros. Los últimos avances legislativos son del año 2021 (Estrategia de Adaptación al Cambio Climático y Ley Europea del Clima), en las que se menciona explícitamente a las olas de calor como el desastre natural más mortífero de Europa, y se menciona la urgencia de acelerar la aplicación de soluciones adaptativas físicas. </a:t>
            </a:r>
          </a:p>
          <a:p>
            <a:endParaRPr lang="es-ES"/>
          </a:p>
        </p:txBody>
      </p:sp>
      <p:sp>
        <p:nvSpPr>
          <p:cNvPr id="4" name="Slide Number Placeholder 3"/>
          <p:cNvSpPr>
            <a:spLocks noGrp="1"/>
          </p:cNvSpPr>
          <p:nvPr>
            <p:ph type="sldNum" sz="quarter" idx="5"/>
          </p:nvPr>
        </p:nvSpPr>
        <p:spPr/>
        <p:txBody>
          <a:bodyPr/>
          <a:lstStyle/>
          <a:p>
            <a:fld id="{D10439AC-AABC-4844-8438-ADD5AEBFFC9D}" type="slidenum">
              <a:rPr lang="en-GB" smtClean="0"/>
              <a:t>9</a:t>
            </a:fld>
            <a:endParaRPr lang="en-GB"/>
          </a:p>
        </p:txBody>
      </p:sp>
    </p:spTree>
    <p:extLst>
      <p:ext uri="{BB962C8B-B14F-4D97-AF65-F5344CB8AC3E}">
        <p14:creationId xmlns:p14="http://schemas.microsoft.com/office/powerpoint/2010/main" val="265971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AE6AF27-0741-4F86-BFDF-9EA9F753927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24AE9-69C5-4890-BD70-AAD7D9C1ED90}" type="slidenum">
              <a:rPr lang="en-GB" smtClean="0"/>
              <a:t>‹Nº›</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6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E6AF27-0741-4F86-BFDF-9EA9F753927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24AE9-69C5-4890-BD70-AAD7D9C1ED90}" type="slidenum">
              <a:rPr lang="en-GB" smtClean="0"/>
              <a:t>‹Nº›</a:t>
            </a:fld>
            <a:endParaRPr lang="en-GB"/>
          </a:p>
        </p:txBody>
      </p:sp>
    </p:spTree>
    <p:extLst>
      <p:ext uri="{BB962C8B-B14F-4D97-AF65-F5344CB8AC3E}">
        <p14:creationId xmlns:p14="http://schemas.microsoft.com/office/powerpoint/2010/main" val="246290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E6AF27-0741-4F86-BFDF-9EA9F753927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24AE9-69C5-4890-BD70-AAD7D9C1ED90}" type="slidenum">
              <a:rPr lang="en-GB" smtClean="0"/>
              <a:t>‹Nº›</a:t>
            </a:fld>
            <a:endParaRPr lang="en-GB"/>
          </a:p>
        </p:txBody>
      </p:sp>
    </p:spTree>
    <p:extLst>
      <p:ext uri="{BB962C8B-B14F-4D97-AF65-F5344CB8AC3E}">
        <p14:creationId xmlns:p14="http://schemas.microsoft.com/office/powerpoint/2010/main" val="261080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E6AF27-0741-4F86-BFDF-9EA9F753927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24AE9-69C5-4890-BD70-AAD7D9C1ED90}" type="slidenum">
              <a:rPr lang="en-GB" smtClean="0"/>
              <a:t>‹Nº›</a:t>
            </a:fld>
            <a:endParaRPr lang="en-GB"/>
          </a:p>
        </p:txBody>
      </p:sp>
    </p:spTree>
    <p:extLst>
      <p:ext uri="{BB962C8B-B14F-4D97-AF65-F5344CB8AC3E}">
        <p14:creationId xmlns:p14="http://schemas.microsoft.com/office/powerpoint/2010/main" val="331775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AE6AF27-0741-4F86-BFDF-9EA9F753927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24AE9-69C5-4890-BD70-AAD7D9C1ED90}" type="slidenum">
              <a:rPr lang="en-GB" smtClean="0"/>
              <a:t>‹Nº›</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61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AE6AF27-0741-4F86-BFDF-9EA9F753927A}"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B24AE9-69C5-4890-BD70-AAD7D9C1ED90}" type="slidenum">
              <a:rPr lang="en-GB" smtClean="0"/>
              <a:t>‹Nº›</a:t>
            </a:fld>
            <a:endParaRPr lang="en-GB"/>
          </a:p>
        </p:txBody>
      </p:sp>
    </p:spTree>
    <p:extLst>
      <p:ext uri="{BB962C8B-B14F-4D97-AF65-F5344CB8AC3E}">
        <p14:creationId xmlns:p14="http://schemas.microsoft.com/office/powerpoint/2010/main" val="1858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AE6AF27-0741-4F86-BFDF-9EA9F753927A}" type="datetimeFigureOut">
              <a:rPr lang="en-GB" smtClean="0"/>
              <a:t>25/01/2024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B24AE9-69C5-4890-BD70-AAD7D9C1ED90}" type="slidenum">
              <a:rPr lang="en-GB" smtClean="0"/>
              <a:t>‹Nº›</a:t>
            </a:fld>
            <a:endParaRPr lang="en-GB"/>
          </a:p>
        </p:txBody>
      </p:sp>
    </p:spTree>
    <p:extLst>
      <p:ext uri="{BB962C8B-B14F-4D97-AF65-F5344CB8AC3E}">
        <p14:creationId xmlns:p14="http://schemas.microsoft.com/office/powerpoint/2010/main" val="285529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AE6AF27-0741-4F86-BFDF-9EA9F753927A}" type="datetimeFigureOut">
              <a:rPr lang="en-GB" smtClean="0"/>
              <a:t>25/01/2024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B24AE9-69C5-4890-BD70-AAD7D9C1ED90}" type="slidenum">
              <a:rPr lang="en-GB" smtClean="0"/>
              <a:t>‹Nº›</a:t>
            </a:fld>
            <a:endParaRPr lang="en-GB"/>
          </a:p>
        </p:txBody>
      </p:sp>
    </p:spTree>
    <p:extLst>
      <p:ext uri="{BB962C8B-B14F-4D97-AF65-F5344CB8AC3E}">
        <p14:creationId xmlns:p14="http://schemas.microsoft.com/office/powerpoint/2010/main" val="103245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E6AF27-0741-4F86-BFDF-9EA9F753927A}" type="datetimeFigureOut">
              <a:rPr lang="en-GB" smtClean="0"/>
              <a:t>25/01/2024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8B24AE9-69C5-4890-BD70-AAD7D9C1ED90}" type="slidenum">
              <a:rPr lang="en-GB" smtClean="0"/>
              <a:t>‹Nº›</a:t>
            </a:fld>
            <a:endParaRPr lang="en-GB"/>
          </a:p>
        </p:txBody>
      </p:sp>
    </p:spTree>
    <p:extLst>
      <p:ext uri="{BB962C8B-B14F-4D97-AF65-F5344CB8AC3E}">
        <p14:creationId xmlns:p14="http://schemas.microsoft.com/office/powerpoint/2010/main" val="218475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E6AF27-0741-4F86-BFDF-9EA9F753927A}" type="datetimeFigureOut">
              <a:rPr lang="en-GB" smtClean="0"/>
              <a:t>25/01/2024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8B24AE9-69C5-4890-BD70-AAD7D9C1ED90}" type="slidenum">
              <a:rPr lang="en-GB" smtClean="0"/>
              <a:t>‹Nº›</a:t>
            </a:fld>
            <a:endParaRPr lang="en-GB"/>
          </a:p>
        </p:txBody>
      </p:sp>
    </p:spTree>
    <p:extLst>
      <p:ext uri="{BB962C8B-B14F-4D97-AF65-F5344CB8AC3E}">
        <p14:creationId xmlns:p14="http://schemas.microsoft.com/office/powerpoint/2010/main" val="286599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E6AF27-0741-4F86-BFDF-9EA9F753927A}"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B24AE9-69C5-4890-BD70-AAD7D9C1ED90}" type="slidenum">
              <a:rPr lang="en-GB" smtClean="0"/>
              <a:t>‹Nº›</a:t>
            </a:fld>
            <a:endParaRPr lang="en-GB"/>
          </a:p>
        </p:txBody>
      </p:sp>
    </p:spTree>
    <p:extLst>
      <p:ext uri="{BB962C8B-B14F-4D97-AF65-F5344CB8AC3E}">
        <p14:creationId xmlns:p14="http://schemas.microsoft.com/office/powerpoint/2010/main" val="238866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097697"/>
          </a:xfrm>
          <a:prstGeom prst="rect">
            <a:avLst/>
          </a:prstGeom>
        </p:spPr>
        <p:txBody>
          <a:bodyPr vert="horz" lIns="91440" tIns="45720" rIns="91440" bIns="45720" rtlCol="0" anchor="b">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E6AF27-0741-4F86-BFDF-9EA9F753927A}" type="datetimeFigureOut">
              <a:rPr lang="en-GB" smtClean="0"/>
              <a:t>25/01/2024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8B24AE9-69C5-4890-BD70-AAD7D9C1ED90}" type="slidenum">
              <a:rPr lang="en-GB" smtClean="0"/>
              <a:t>‹Nº›</a:t>
            </a:fld>
            <a:endParaRPr lang="en-GB"/>
          </a:p>
        </p:txBody>
      </p:sp>
    </p:spTree>
    <p:extLst>
      <p:ext uri="{BB962C8B-B14F-4D97-AF65-F5344CB8AC3E}">
        <p14:creationId xmlns:p14="http://schemas.microsoft.com/office/powerpoint/2010/main" val="283748643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www.laopiniondemurcia.es/municipios/2022/08/15/cieza-refugia-calor-playas-fluviales-73580298.html" TargetMode="External"/><Relationship Id="rId5" Type="http://schemas.openxmlformats.org/officeDocument/2006/relationships/image" Target="../media/image18.png"/><Relationship Id="rId4" Type="http://schemas.openxmlformats.org/officeDocument/2006/relationships/hyperlink" Target="https://cool-r.es/mercamadri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www.liberation.fr/societe/a-paris-des-zones-dombrieres-en-pleine-canicule-20220718_IHXL5CRCQFEYTOU3MYHNGKLQPI/" TargetMode="External"/><Relationship Id="rId5" Type="http://schemas.openxmlformats.org/officeDocument/2006/relationships/image" Target="../media/image18.png"/><Relationship Id="rId4" Type="http://schemas.openxmlformats.org/officeDocument/2006/relationships/hyperlink" Target="https://www.elllobregat.com/noticia/22999/sant-feliu/sant-feliu-ofrecera-juegos-de-agua-para-los-infantes-durante-el-mes-de-julio.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hyperlink" Target="https://www.c40knowledgehub.org/s/article/How-to-adapt-your-city-to-extreme-heat?language=en_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Maria.huertas@eurovertic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120_3044012D.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21_D8B581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BC0BFB-4F11-E6EF-69BB-F3C5A1B08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ítulo 2">
            <a:extLst>
              <a:ext uri="{FF2B5EF4-FFF2-40B4-BE49-F238E27FC236}">
                <a16:creationId xmlns:a16="http://schemas.microsoft.com/office/drawing/2014/main" id="{3928D9B3-56E8-AA75-6876-70C7EB12F567}"/>
              </a:ext>
            </a:extLst>
          </p:cNvPr>
          <p:cNvSpPr>
            <a:spLocks noGrp="1"/>
          </p:cNvSpPr>
          <p:nvPr>
            <p:ph type="subTitle" idx="1"/>
          </p:nvPr>
        </p:nvSpPr>
        <p:spPr>
          <a:xfrm>
            <a:off x="735723" y="285750"/>
            <a:ext cx="4489259" cy="2726213"/>
          </a:xfrm>
        </p:spPr>
        <p:txBody>
          <a:bodyPr>
            <a:normAutofit/>
          </a:bodyPr>
          <a:lstStyle/>
          <a:p>
            <a:pPr algn="l">
              <a:lnSpc>
                <a:spcPct val="150000"/>
              </a:lnSpc>
            </a:pPr>
            <a:r>
              <a:rPr lang="es-ES" sz="2800" b="1" spc="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P</a:t>
            </a:r>
            <a:r>
              <a:rPr lang="es-ES" sz="2800" b="1" i="0" u="none" strike="noStrike" spc="0" baseline="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lan local de actuación ANTE altas temperaturas </a:t>
            </a:r>
            <a:r>
              <a:rPr lang="es-ES" sz="2800" spc="0" dirty="0">
                <a:solidFill>
                  <a:schemeClr val="tx1"/>
                </a:solidFill>
                <a:highlight>
                  <a:srgbClr val="D2E2F5"/>
                </a:highlight>
                <a:latin typeface="Lucida Sans Unicode" panose="020B0602030504020204" pitchFamily="34" charset="0"/>
                <a:ea typeface="Verdana" panose="020B0604030504040204" pitchFamily="34" charset="0"/>
                <a:cs typeface="Lucida Sans Unicode" panose="020B0602030504020204" pitchFamily="34" charset="0"/>
              </a:rPr>
              <a:t>[Nombre municipio]</a:t>
            </a:r>
            <a:endParaRPr lang="en-GB" sz="2800" i="1" spc="0" dirty="0">
              <a:highlight>
                <a:srgbClr val="D2E2F5"/>
              </a:highlight>
              <a:latin typeface="Lucida Sans Unicode" panose="020B0602030504020204" pitchFamily="34" charset="0"/>
              <a:ea typeface="Verdana" panose="020B0604030504040204" pitchFamily="34" charset="0"/>
              <a:cs typeface="Lucida Sans Unicode" panose="020B0602030504020204" pitchFamily="34" charset="0"/>
            </a:endParaRPr>
          </a:p>
        </p:txBody>
      </p:sp>
      <p:pic>
        <p:nvPicPr>
          <p:cNvPr id="8" name="Imagen 7">
            <a:extLst>
              <a:ext uri="{FF2B5EF4-FFF2-40B4-BE49-F238E27FC236}">
                <a16:creationId xmlns:a16="http://schemas.microsoft.com/office/drawing/2014/main" id="{E4C510B1-AF05-9C06-E1F1-896239D53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6" y="5894516"/>
            <a:ext cx="4721826" cy="775990"/>
          </a:xfrm>
          <a:prstGeom prst="rect">
            <a:avLst/>
          </a:prstGeom>
        </p:spPr>
      </p:pic>
      <p:sp>
        <p:nvSpPr>
          <p:cNvPr id="6" name="Subtítulo 2">
            <a:extLst>
              <a:ext uri="{FF2B5EF4-FFF2-40B4-BE49-F238E27FC236}">
                <a16:creationId xmlns:a16="http://schemas.microsoft.com/office/drawing/2014/main" id="{C0FB995B-485F-4356-800D-044CD85BDDBE}"/>
              </a:ext>
            </a:extLst>
          </p:cNvPr>
          <p:cNvSpPr txBox="1">
            <a:spLocks/>
          </p:cNvSpPr>
          <p:nvPr/>
        </p:nvSpPr>
        <p:spPr>
          <a:xfrm>
            <a:off x="764696" y="3661032"/>
            <a:ext cx="4489259" cy="6463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ES" sz="1600" b="1" i="1" dirty="0">
                <a:solidFill>
                  <a:schemeClr val="accent2">
                    <a:lumMod val="75000"/>
                  </a:schemeClr>
                </a:solidFill>
                <a:latin typeface="Arial Narrow" panose="020B0604020202020204" pitchFamily="34" charset="0"/>
                <a:cs typeface="Arial Narrow" panose="020B0604020202020204" pitchFamily="34" charset="0"/>
              </a:rPr>
              <a:t>Reunión de PARTICIPACIÓN</a:t>
            </a:r>
          </a:p>
        </p:txBody>
      </p:sp>
      <p:pic>
        <p:nvPicPr>
          <p:cNvPr id="2" name="Imagen 1">
            <a:extLst>
              <a:ext uri="{FF2B5EF4-FFF2-40B4-BE49-F238E27FC236}">
                <a16:creationId xmlns:a16="http://schemas.microsoft.com/office/drawing/2014/main" id="{1D6BDFA9-E0BF-480F-29F5-EFD281BA1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065" y="2350646"/>
            <a:ext cx="441653" cy="441653"/>
          </a:xfrm>
          <a:prstGeom prst="rect">
            <a:avLst/>
          </a:prstGeom>
        </p:spPr>
      </p:pic>
    </p:spTree>
    <p:extLst>
      <p:ext uri="{BB962C8B-B14F-4D97-AF65-F5344CB8AC3E}">
        <p14:creationId xmlns:p14="http://schemas.microsoft.com/office/powerpoint/2010/main" val="3756554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AF9080-EFAB-0439-3D87-34FBAE8E5A76}"/>
              </a:ext>
            </a:extLst>
          </p:cNvPr>
          <p:cNvSpPr txBox="1"/>
          <p:nvPr/>
        </p:nvSpPr>
        <p:spPr>
          <a:xfrm>
            <a:off x="1098962" y="1400518"/>
            <a:ext cx="9765437" cy="1200329"/>
          </a:xfrm>
          <a:prstGeom prst="rect">
            <a:avLst/>
          </a:prstGeom>
          <a:noFill/>
        </p:spPr>
        <p:txBody>
          <a:bodyPr wrap="square" rtlCol="0">
            <a:spAutoFit/>
          </a:bodyPr>
          <a:lstStyle/>
          <a:p>
            <a:r>
              <a:rPr lang="es-ES" i="1">
                <a:highlight>
                  <a:srgbClr val="D2E2F5"/>
                </a:highlight>
              </a:rPr>
              <a:t>Se propone la realización de dinámicas participativas para verificar las conclusiones presentadas.</a:t>
            </a:r>
          </a:p>
          <a:p>
            <a:r>
              <a:rPr lang="es-ES" i="1">
                <a:highlight>
                  <a:srgbClr val="D2E2F5"/>
                </a:highlight>
              </a:rPr>
              <a:t>Dependiendo del tamaño del grupo, puede tratarse de una pregunta al aire o puede organizarse dividiendo a los participantes en grupos y planteando ejercicios para fomentar el debate.  </a:t>
            </a:r>
          </a:p>
          <a:p>
            <a:pPr marL="285750" indent="-285750">
              <a:buFont typeface="Arial" panose="020B0604020202020204" pitchFamily="34" charset="0"/>
              <a:buChar char="•"/>
            </a:pPr>
            <a:endParaRPr lang="en-GB">
              <a:latin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16ACDB59-D271-418C-B427-BDC008D5CAC0}"/>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7">
            <a:extLst>
              <a:ext uri="{FF2B5EF4-FFF2-40B4-BE49-F238E27FC236}">
                <a16:creationId xmlns:a16="http://schemas.microsoft.com/office/drawing/2014/main" id="{80AB5B48-AE2A-4573-9252-300A8890D3BA}"/>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A632ACFA-27B0-4DB9-8148-C3D8956498E5}"/>
              </a:ext>
            </a:extLst>
          </p:cNvPr>
          <p:cNvSpPr txBox="1"/>
          <p:nvPr/>
        </p:nvSpPr>
        <p:spPr>
          <a:xfrm>
            <a:off x="1105415" y="471975"/>
            <a:ext cx="5900652" cy="707886"/>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¿Cuál es la situación en nuestro municipio?  Recogida de opiniones sobre el diagnóstico</a:t>
            </a:r>
          </a:p>
        </p:txBody>
      </p:sp>
      <p:sp>
        <p:nvSpPr>
          <p:cNvPr id="8" name="Título 1">
            <a:extLst>
              <a:ext uri="{FF2B5EF4-FFF2-40B4-BE49-F238E27FC236}">
                <a16:creationId xmlns:a16="http://schemas.microsoft.com/office/drawing/2014/main" id="{A4539C82-DCB8-47BC-B37B-1F482A0501CE}"/>
              </a:ext>
            </a:extLst>
          </p:cNvPr>
          <p:cNvSpPr txBox="1">
            <a:spLocks/>
          </p:cNvSpPr>
          <p:nvPr/>
        </p:nvSpPr>
        <p:spPr>
          <a:xfrm>
            <a:off x="381977" y="393286"/>
            <a:ext cx="716985" cy="93815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a:solidFill>
                  <a:srgbClr val="F8B550"/>
                </a:solidFill>
                <a:latin typeface="Arial" panose="020B0604020202020204" pitchFamily="34" charset="0"/>
                <a:cs typeface="Arial" panose="020B0604020202020204" pitchFamily="34" charset="0"/>
              </a:rPr>
              <a:t>5</a:t>
            </a:r>
          </a:p>
        </p:txBody>
      </p:sp>
      <p:sp>
        <p:nvSpPr>
          <p:cNvPr id="11" name="Rectángulo redondeado 30">
            <a:extLst>
              <a:ext uri="{FF2B5EF4-FFF2-40B4-BE49-F238E27FC236}">
                <a16:creationId xmlns:a16="http://schemas.microsoft.com/office/drawing/2014/main" id="{EDBBCACB-7A26-4914-9B60-6F8AE2D6BE00}"/>
              </a:ext>
            </a:extLst>
          </p:cNvPr>
          <p:cNvSpPr/>
          <p:nvPr/>
        </p:nvSpPr>
        <p:spPr>
          <a:xfrm>
            <a:off x="2405269" y="4768907"/>
            <a:ext cx="2079930" cy="1008359"/>
          </a:xfrm>
          <a:prstGeom prst="roundRect">
            <a:avLst>
              <a:gd name="adj" fmla="val 5818"/>
            </a:avLst>
          </a:prstGeom>
          <a:solidFill>
            <a:srgbClr val="FFEDD8"/>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31">
            <a:extLst>
              <a:ext uri="{FF2B5EF4-FFF2-40B4-BE49-F238E27FC236}">
                <a16:creationId xmlns:a16="http://schemas.microsoft.com/office/drawing/2014/main" id="{5C117086-975C-435B-8FB5-7F843ADF1CE0}"/>
              </a:ext>
            </a:extLst>
          </p:cNvPr>
          <p:cNvSpPr/>
          <p:nvPr/>
        </p:nvSpPr>
        <p:spPr>
          <a:xfrm>
            <a:off x="2532994" y="3060991"/>
            <a:ext cx="2872494" cy="1008359"/>
          </a:xfrm>
          <a:prstGeom prst="roundRect">
            <a:avLst>
              <a:gd name="adj" fmla="val 4016"/>
            </a:avLst>
          </a:prstGeom>
          <a:solidFill>
            <a:srgbClr val="FBC880"/>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93EDB1B8-DC97-4AB7-A7DE-76ACEB428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64" y="4084784"/>
            <a:ext cx="1512029" cy="2058933"/>
          </a:xfrm>
          <a:prstGeom prst="rect">
            <a:avLst/>
          </a:prstGeom>
        </p:spPr>
      </p:pic>
      <p:pic>
        <p:nvPicPr>
          <p:cNvPr id="14" name="Imagen 13">
            <a:extLst>
              <a:ext uri="{FF2B5EF4-FFF2-40B4-BE49-F238E27FC236}">
                <a16:creationId xmlns:a16="http://schemas.microsoft.com/office/drawing/2014/main" id="{E32646B0-C784-498F-916E-5CA76DC69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628" y="2923987"/>
            <a:ext cx="597226" cy="1194452"/>
          </a:xfrm>
          <a:prstGeom prst="rect">
            <a:avLst/>
          </a:prstGeom>
        </p:spPr>
      </p:pic>
      <p:pic>
        <p:nvPicPr>
          <p:cNvPr id="16" name="Imagen 15">
            <a:extLst>
              <a:ext uri="{FF2B5EF4-FFF2-40B4-BE49-F238E27FC236}">
                <a16:creationId xmlns:a16="http://schemas.microsoft.com/office/drawing/2014/main" id="{2A5E9BF6-9D6E-4E50-B81C-052AE65DD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472" y="3960887"/>
            <a:ext cx="2079931" cy="2281215"/>
          </a:xfrm>
          <a:prstGeom prst="rect">
            <a:avLst/>
          </a:prstGeom>
        </p:spPr>
      </p:pic>
      <p:sp>
        <p:nvSpPr>
          <p:cNvPr id="18" name="CuadroTexto 17">
            <a:extLst>
              <a:ext uri="{FF2B5EF4-FFF2-40B4-BE49-F238E27FC236}">
                <a16:creationId xmlns:a16="http://schemas.microsoft.com/office/drawing/2014/main" id="{EF456C29-85DA-4B52-8AA4-7C1AE20C91B4}"/>
              </a:ext>
            </a:extLst>
          </p:cNvPr>
          <p:cNvSpPr txBox="1"/>
          <p:nvPr/>
        </p:nvSpPr>
        <p:spPr>
          <a:xfrm>
            <a:off x="2419624" y="4900891"/>
            <a:ext cx="2030143" cy="646331"/>
          </a:xfrm>
          <a:prstGeom prst="rect">
            <a:avLst/>
          </a:prstGeom>
          <a:noFill/>
        </p:spPr>
        <p:txBody>
          <a:bodyPr wrap="square" rtlCol="0">
            <a:spAutoFit/>
          </a:bodyPr>
          <a:lstStyle/>
          <a:p>
            <a:r>
              <a:rPr lang="es-ES" sz="1800" b="1" kern="1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¿Otras observaciones?</a:t>
            </a:r>
            <a:endParaRPr lang="es-ES" b="1">
              <a:solidFill>
                <a:schemeClr val="bg2">
                  <a:lumMod val="25000"/>
                </a:schemeClr>
              </a:solidFill>
            </a:endParaRPr>
          </a:p>
        </p:txBody>
      </p:sp>
      <p:sp>
        <p:nvSpPr>
          <p:cNvPr id="19" name="CuadroTexto 18">
            <a:extLst>
              <a:ext uri="{FF2B5EF4-FFF2-40B4-BE49-F238E27FC236}">
                <a16:creationId xmlns:a16="http://schemas.microsoft.com/office/drawing/2014/main" id="{1B7E81EF-D4E4-4CBC-AFBB-4304BC500C56}"/>
              </a:ext>
            </a:extLst>
          </p:cNvPr>
          <p:cNvSpPr txBox="1"/>
          <p:nvPr/>
        </p:nvSpPr>
        <p:spPr>
          <a:xfrm>
            <a:off x="2555229" y="3078831"/>
            <a:ext cx="2861376" cy="923330"/>
          </a:xfrm>
          <a:prstGeom prst="rect">
            <a:avLst/>
          </a:prstGeom>
          <a:noFill/>
        </p:spPr>
        <p:txBody>
          <a:bodyPr wrap="square" rtlCol="0">
            <a:spAutoFit/>
          </a:bodyPr>
          <a:lstStyle/>
          <a:p>
            <a:r>
              <a:rPr lang="es-ES" sz="1800" b="1" kern="1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¿Existen otros lugares que podrían ser refugios climáticos?</a:t>
            </a:r>
            <a:endParaRPr lang="es-ES" b="1">
              <a:solidFill>
                <a:schemeClr val="bg2">
                  <a:lumMod val="25000"/>
                </a:schemeClr>
              </a:solidFill>
            </a:endParaRPr>
          </a:p>
        </p:txBody>
      </p:sp>
      <p:sp>
        <p:nvSpPr>
          <p:cNvPr id="20" name="Rectángulo redondeado 32">
            <a:extLst>
              <a:ext uri="{FF2B5EF4-FFF2-40B4-BE49-F238E27FC236}">
                <a16:creationId xmlns:a16="http://schemas.microsoft.com/office/drawing/2014/main" id="{0E5AF6D6-68FA-4DE3-BC94-F75C53383482}"/>
              </a:ext>
            </a:extLst>
          </p:cNvPr>
          <p:cNvSpPr/>
          <p:nvPr/>
        </p:nvSpPr>
        <p:spPr>
          <a:xfrm>
            <a:off x="6061493" y="2614442"/>
            <a:ext cx="3562010" cy="1312199"/>
          </a:xfrm>
          <a:prstGeom prst="roundRect">
            <a:avLst>
              <a:gd name="adj" fmla="val 4890"/>
            </a:avLst>
          </a:prstGeom>
          <a:solidFill>
            <a:srgbClr val="F6A115"/>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BF9609AB-6406-4198-8872-D40528D60395}"/>
              </a:ext>
            </a:extLst>
          </p:cNvPr>
          <p:cNvSpPr txBox="1"/>
          <p:nvPr/>
        </p:nvSpPr>
        <p:spPr>
          <a:xfrm>
            <a:off x="6228375" y="2866301"/>
            <a:ext cx="3331307" cy="923330"/>
          </a:xfrm>
          <a:prstGeom prst="rect">
            <a:avLst/>
          </a:prstGeom>
          <a:noFill/>
        </p:spPr>
        <p:txBody>
          <a:bodyPr wrap="square" rtlCol="0">
            <a:spAutoFit/>
          </a:bodyPr>
          <a:lstStyle/>
          <a:p>
            <a:r>
              <a:rPr lang="es-ES" b="1" kern="1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¿Hay grupos que no hemos tenido </a:t>
            </a:r>
            <a:r>
              <a:rPr lang="es-ES" b="1" kern="100" err="1">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encuenta</a:t>
            </a:r>
            <a:r>
              <a:rPr lang="es-ES" b="1" kern="1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a:t>
            </a:r>
          </a:p>
          <a:p>
            <a:endParaRPr lang="es-ES" b="1">
              <a:solidFill>
                <a:schemeClr val="bg2">
                  <a:lumMod val="25000"/>
                </a:schemeClr>
              </a:solidFill>
            </a:endParaRPr>
          </a:p>
        </p:txBody>
      </p:sp>
      <p:sp>
        <p:nvSpPr>
          <p:cNvPr id="22" name="Rectángulo redondeado 34">
            <a:extLst>
              <a:ext uri="{FF2B5EF4-FFF2-40B4-BE49-F238E27FC236}">
                <a16:creationId xmlns:a16="http://schemas.microsoft.com/office/drawing/2014/main" id="{F86B7E39-DD08-46C1-BF23-64B36ACEC3C2}"/>
              </a:ext>
            </a:extLst>
          </p:cNvPr>
          <p:cNvSpPr/>
          <p:nvPr/>
        </p:nvSpPr>
        <p:spPr>
          <a:xfrm>
            <a:off x="6942096" y="4329471"/>
            <a:ext cx="3368552" cy="943616"/>
          </a:xfrm>
          <a:prstGeom prst="roundRect">
            <a:avLst>
              <a:gd name="adj" fmla="val 4636"/>
            </a:avLst>
          </a:prstGeom>
          <a:solidFill>
            <a:srgbClr val="F8B550"/>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35">
            <a:extLst>
              <a:ext uri="{FF2B5EF4-FFF2-40B4-BE49-F238E27FC236}">
                <a16:creationId xmlns:a16="http://schemas.microsoft.com/office/drawing/2014/main" id="{8EAA7F82-B651-49CE-9801-21A6FD5FA0DB}"/>
              </a:ext>
            </a:extLst>
          </p:cNvPr>
          <p:cNvSpPr/>
          <p:nvPr/>
        </p:nvSpPr>
        <p:spPr>
          <a:xfrm rot="10800000">
            <a:off x="4716995" y="4000640"/>
            <a:ext cx="373770" cy="305630"/>
          </a:xfrm>
          <a:prstGeom prst="triangle">
            <a:avLst/>
          </a:prstGeom>
          <a:solidFill>
            <a:srgbClr val="FBC8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36">
            <a:extLst>
              <a:ext uri="{FF2B5EF4-FFF2-40B4-BE49-F238E27FC236}">
                <a16:creationId xmlns:a16="http://schemas.microsoft.com/office/drawing/2014/main" id="{26AA033C-4781-4411-8B95-46CB5E44F558}"/>
              </a:ext>
            </a:extLst>
          </p:cNvPr>
          <p:cNvSpPr/>
          <p:nvPr/>
        </p:nvSpPr>
        <p:spPr>
          <a:xfrm rot="10800000">
            <a:off x="6330297" y="3895147"/>
            <a:ext cx="373770" cy="305630"/>
          </a:xfrm>
          <a:prstGeom prst="triangle">
            <a:avLst/>
          </a:prstGeom>
          <a:solidFill>
            <a:srgbClr val="F6A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37">
            <a:extLst>
              <a:ext uri="{FF2B5EF4-FFF2-40B4-BE49-F238E27FC236}">
                <a16:creationId xmlns:a16="http://schemas.microsoft.com/office/drawing/2014/main" id="{504D37EB-281A-4971-A2F6-5460F237C088}"/>
              </a:ext>
            </a:extLst>
          </p:cNvPr>
          <p:cNvSpPr/>
          <p:nvPr/>
        </p:nvSpPr>
        <p:spPr>
          <a:xfrm rot="16200000">
            <a:off x="6655112" y="4411761"/>
            <a:ext cx="373770" cy="305630"/>
          </a:xfrm>
          <a:prstGeom prst="triangle">
            <a:avLst/>
          </a:prstGeom>
          <a:solidFill>
            <a:srgbClr val="F8B5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riángulo 38">
            <a:extLst>
              <a:ext uri="{FF2B5EF4-FFF2-40B4-BE49-F238E27FC236}">
                <a16:creationId xmlns:a16="http://schemas.microsoft.com/office/drawing/2014/main" id="{67F2C627-1237-4B9F-AD93-FF29B1F72D60}"/>
              </a:ext>
            </a:extLst>
          </p:cNvPr>
          <p:cNvSpPr/>
          <p:nvPr/>
        </p:nvSpPr>
        <p:spPr>
          <a:xfrm rot="5400000">
            <a:off x="4423191" y="5452369"/>
            <a:ext cx="373770" cy="305630"/>
          </a:xfrm>
          <a:prstGeom prst="triangle">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Imagen 26">
            <a:extLst>
              <a:ext uri="{FF2B5EF4-FFF2-40B4-BE49-F238E27FC236}">
                <a16:creationId xmlns:a16="http://schemas.microsoft.com/office/drawing/2014/main" id="{EB28F54F-9709-48F2-B18F-174136AA7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9090" y="2825836"/>
            <a:ext cx="1182186" cy="1159006"/>
          </a:xfrm>
          <a:prstGeom prst="rect">
            <a:avLst/>
          </a:prstGeom>
        </p:spPr>
      </p:pic>
      <p:sp>
        <p:nvSpPr>
          <p:cNvPr id="28" name="Rectángulo 27">
            <a:extLst>
              <a:ext uri="{FF2B5EF4-FFF2-40B4-BE49-F238E27FC236}">
                <a16:creationId xmlns:a16="http://schemas.microsoft.com/office/drawing/2014/main" id="{9066446D-F638-4392-B615-78E152467A22}"/>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108E38C1-0C92-4E4F-8E9F-EA54DA5F56F7}"/>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09|</a:t>
            </a:r>
          </a:p>
        </p:txBody>
      </p:sp>
      <p:sp>
        <p:nvSpPr>
          <p:cNvPr id="31" name="CuadroTexto 30">
            <a:extLst>
              <a:ext uri="{FF2B5EF4-FFF2-40B4-BE49-F238E27FC236}">
                <a16:creationId xmlns:a16="http://schemas.microsoft.com/office/drawing/2014/main" id="{C6FAB4A2-5C51-4878-B423-1C3841E1C5E3}"/>
              </a:ext>
            </a:extLst>
          </p:cNvPr>
          <p:cNvSpPr txBox="1"/>
          <p:nvPr/>
        </p:nvSpPr>
        <p:spPr>
          <a:xfrm>
            <a:off x="7167473" y="4474733"/>
            <a:ext cx="2943479" cy="1753685"/>
          </a:xfrm>
          <a:prstGeom prst="rect">
            <a:avLst/>
          </a:prstGeom>
          <a:noFill/>
        </p:spPr>
        <p:txBody>
          <a:bodyPr wrap="square" rtlCol="0">
            <a:spAutoFit/>
          </a:bodyPr>
          <a:lstStyle/>
          <a:p>
            <a:pPr>
              <a:lnSpc>
                <a:spcPct val="107000"/>
              </a:lnSpc>
            </a:pPr>
            <a:r>
              <a:rPr lang="es-ES" sz="1700" b="1" kern="1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¿Faltan zonas vulnerables por incluir?</a:t>
            </a:r>
          </a:p>
          <a:p>
            <a:pPr>
              <a:lnSpc>
                <a:spcPct val="107000"/>
              </a:lnSpc>
            </a:pPr>
            <a:endParaRPr lang="es-ES" sz="1700" b="1" kern="1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es-ES" sz="1700" b="1" kern="1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es-ES" sz="1700" b="1" kern="1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700" b="1">
              <a:solidFill>
                <a:schemeClr val="bg2">
                  <a:lumMod val="25000"/>
                </a:schemeClr>
              </a:solidFill>
              <a:latin typeface="Arial" panose="020B0604020202020204" pitchFamily="34" charset="0"/>
              <a:cs typeface="Arial" panose="020B0604020202020204" pitchFamily="34" charset="0"/>
            </a:endParaRPr>
          </a:p>
        </p:txBody>
      </p:sp>
      <p:sp>
        <p:nvSpPr>
          <p:cNvPr id="3" name="Rectángulo redondeado 2">
            <a:extLst>
              <a:ext uri="{FF2B5EF4-FFF2-40B4-BE49-F238E27FC236}">
                <a16:creationId xmlns:a16="http://schemas.microsoft.com/office/drawing/2014/main" id="{A2929A82-A6BB-5118-D846-ADCE67DE2100}"/>
              </a:ext>
            </a:extLst>
          </p:cNvPr>
          <p:cNvSpPr/>
          <p:nvPr/>
        </p:nvSpPr>
        <p:spPr>
          <a:xfrm>
            <a:off x="875363" y="1385084"/>
            <a:ext cx="9745170" cy="999314"/>
          </a:xfrm>
          <a:prstGeom prst="roundRect">
            <a:avLst/>
          </a:prstGeom>
          <a:noFill/>
          <a:ln>
            <a:solidFill>
              <a:srgbClr val="F7A1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0401C7D9-031D-61E2-5602-4E7D79F54C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76" y="1213096"/>
            <a:ext cx="441653" cy="441653"/>
          </a:xfrm>
          <a:prstGeom prst="rect">
            <a:avLst/>
          </a:prstGeom>
        </p:spPr>
      </p:pic>
      <p:pic>
        <p:nvPicPr>
          <p:cNvPr id="15" name="Imagen 14">
            <a:extLst>
              <a:ext uri="{FF2B5EF4-FFF2-40B4-BE49-F238E27FC236}">
                <a16:creationId xmlns:a16="http://schemas.microsoft.com/office/drawing/2014/main" id="{083C1436-4E0D-48EB-9B8B-710484E6C8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9198" y="1972100"/>
            <a:ext cx="919422" cy="1060872"/>
          </a:xfrm>
          <a:prstGeom prst="rect">
            <a:avLst/>
          </a:prstGeom>
        </p:spPr>
      </p:pic>
      <p:sp>
        <p:nvSpPr>
          <p:cNvPr id="10" name="CuadroTexto 9">
            <a:extLst>
              <a:ext uri="{FF2B5EF4-FFF2-40B4-BE49-F238E27FC236}">
                <a16:creationId xmlns:a16="http://schemas.microsoft.com/office/drawing/2014/main" id="{69218B39-8CEA-7B71-3667-3AE2C2FB693D}"/>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73FEAA6A-1F56-71CD-FB25-21EAF0519D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272074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033EEF9-0611-4FD0-ACCC-83BAA25F6B75}"/>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riángulo 7">
            <a:extLst>
              <a:ext uri="{FF2B5EF4-FFF2-40B4-BE49-F238E27FC236}">
                <a16:creationId xmlns:a16="http://schemas.microsoft.com/office/drawing/2014/main" id="{90D5B80D-EBBE-4BF7-A189-52F9A20FE327}"/>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CA7A3FCF-A60A-4299-9951-93B1A75CA5D6}"/>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FC426902-5D4E-4D8E-AE44-B51A421E91BD}"/>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11|</a:t>
            </a:r>
          </a:p>
        </p:txBody>
      </p:sp>
      <p:sp>
        <p:nvSpPr>
          <p:cNvPr id="16" name="CuadroTexto 15">
            <a:extLst>
              <a:ext uri="{FF2B5EF4-FFF2-40B4-BE49-F238E27FC236}">
                <a16:creationId xmlns:a16="http://schemas.microsoft.com/office/drawing/2014/main" id="{FD4CDC9F-56D2-43CA-A201-6461BC296FA7}"/>
              </a:ext>
            </a:extLst>
          </p:cNvPr>
          <p:cNvSpPr txBox="1"/>
          <p:nvPr/>
        </p:nvSpPr>
        <p:spPr>
          <a:xfrm>
            <a:off x="1105414" y="471975"/>
            <a:ext cx="7485299" cy="707886"/>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Próximos pasos– Elaboración del Plan de Acción Local frente a las altas temperaturas extremas</a:t>
            </a:r>
          </a:p>
        </p:txBody>
      </p:sp>
      <p:sp>
        <p:nvSpPr>
          <p:cNvPr id="17" name="Título 1">
            <a:extLst>
              <a:ext uri="{FF2B5EF4-FFF2-40B4-BE49-F238E27FC236}">
                <a16:creationId xmlns:a16="http://schemas.microsoft.com/office/drawing/2014/main" id="{ECA8A5DE-A3BB-4AD8-9348-03F4D958C942}"/>
              </a:ext>
            </a:extLst>
          </p:cNvPr>
          <p:cNvSpPr txBox="1">
            <a:spLocks/>
          </p:cNvSpPr>
          <p:nvPr/>
        </p:nvSpPr>
        <p:spPr>
          <a:xfrm>
            <a:off x="381977" y="393286"/>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a:solidFill>
                  <a:srgbClr val="F8B550"/>
                </a:solidFill>
                <a:latin typeface="Arial" panose="020B0604020202020204" pitchFamily="34" charset="0"/>
                <a:cs typeface="Arial" panose="020B0604020202020204" pitchFamily="34" charset="0"/>
              </a:rPr>
              <a:t>6</a:t>
            </a:r>
          </a:p>
        </p:txBody>
      </p:sp>
      <p:sp>
        <p:nvSpPr>
          <p:cNvPr id="23" name="Elipse 22">
            <a:extLst>
              <a:ext uri="{FF2B5EF4-FFF2-40B4-BE49-F238E27FC236}">
                <a16:creationId xmlns:a16="http://schemas.microsoft.com/office/drawing/2014/main" id="{9D6A6826-A738-431A-9E00-DBA38BEB72D1}"/>
              </a:ext>
            </a:extLst>
          </p:cNvPr>
          <p:cNvSpPr/>
          <p:nvPr/>
        </p:nvSpPr>
        <p:spPr>
          <a:xfrm>
            <a:off x="199059" y="2111542"/>
            <a:ext cx="2884615" cy="2884615"/>
          </a:xfrm>
          <a:prstGeom prst="ellipse">
            <a:avLst/>
          </a:prstGeom>
          <a:solidFill>
            <a:srgbClr val="F6A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A83E150D-283C-4535-A2DB-B79A9C62FA54}"/>
              </a:ext>
            </a:extLst>
          </p:cNvPr>
          <p:cNvSpPr/>
          <p:nvPr/>
        </p:nvSpPr>
        <p:spPr>
          <a:xfrm>
            <a:off x="352260" y="2113005"/>
            <a:ext cx="2884615" cy="2884615"/>
          </a:xfrm>
          <a:prstGeom prst="ellipse">
            <a:avLst/>
          </a:prstGeom>
          <a:solidFill>
            <a:schemeClr val="bg1"/>
          </a:solidFill>
          <a:ln>
            <a:noFill/>
          </a:ln>
          <a:effectLst>
            <a:outerShdw blurRad="157308" dist="38100" algn="l" rotWithShape="0">
              <a:prstClr val="black">
                <a:alpha val="2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Imagen 24">
            <a:extLst>
              <a:ext uri="{FF2B5EF4-FFF2-40B4-BE49-F238E27FC236}">
                <a16:creationId xmlns:a16="http://schemas.microsoft.com/office/drawing/2014/main" id="{B9D9E20E-079A-4668-9DC1-44CB31DA8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765" y="1917660"/>
            <a:ext cx="8823138" cy="3220540"/>
          </a:xfrm>
          <a:prstGeom prst="rect">
            <a:avLst/>
          </a:prstGeom>
        </p:spPr>
      </p:pic>
      <p:sp>
        <p:nvSpPr>
          <p:cNvPr id="26" name="CuadroTexto 25">
            <a:extLst>
              <a:ext uri="{FF2B5EF4-FFF2-40B4-BE49-F238E27FC236}">
                <a16:creationId xmlns:a16="http://schemas.microsoft.com/office/drawing/2014/main" id="{D4A33EA0-9D53-42AF-B691-E1239CC38298}"/>
              </a:ext>
            </a:extLst>
          </p:cNvPr>
          <p:cNvSpPr txBox="1"/>
          <p:nvPr/>
        </p:nvSpPr>
        <p:spPr>
          <a:xfrm>
            <a:off x="3545948" y="4644017"/>
            <a:ext cx="1672233" cy="671915"/>
          </a:xfrm>
          <a:prstGeom prst="rect">
            <a:avLst/>
          </a:prstGeom>
          <a:noFill/>
        </p:spPr>
        <p:txBody>
          <a:bodyPr wrap="square" rtlCol="0">
            <a:spAutoFit/>
          </a:bodyPr>
          <a:lstStyle/>
          <a:p>
            <a:pPr algn="ctr">
              <a:lnSpc>
                <a:spcPct val="107000"/>
              </a:lnSpc>
              <a:spcAft>
                <a:spcPts val="800"/>
              </a:spcAft>
            </a:pPr>
            <a:r>
              <a:rPr lang="es-ES" sz="1800" b="1" kern="10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Acciones </a:t>
            </a:r>
            <a:r>
              <a:rPr lang="es-ES" sz="1800" b="1" kern="100">
                <a:solidFill>
                  <a:schemeClr val="bg2">
                    <a:lumMod val="25000"/>
                  </a:schemeClr>
                </a:solidFill>
                <a:latin typeface="Calibri" panose="020F0502020204030204" pitchFamily="34" charset="0"/>
                <a:cs typeface="Times New Roman" panose="02020603050405020304" pitchFamily="18" charset="0"/>
              </a:rPr>
              <a:t>de prevención</a:t>
            </a:r>
          </a:p>
        </p:txBody>
      </p:sp>
      <p:sp>
        <p:nvSpPr>
          <p:cNvPr id="27" name="CuadroTexto 26">
            <a:extLst>
              <a:ext uri="{FF2B5EF4-FFF2-40B4-BE49-F238E27FC236}">
                <a16:creationId xmlns:a16="http://schemas.microsoft.com/office/drawing/2014/main" id="{E55785B1-91CA-4E72-819B-085D12575CB2}"/>
              </a:ext>
            </a:extLst>
          </p:cNvPr>
          <p:cNvSpPr txBox="1"/>
          <p:nvPr/>
        </p:nvSpPr>
        <p:spPr>
          <a:xfrm>
            <a:off x="6177732" y="1589390"/>
            <a:ext cx="2133912" cy="671915"/>
          </a:xfrm>
          <a:prstGeom prst="rect">
            <a:avLst/>
          </a:prstGeom>
          <a:noFill/>
        </p:spPr>
        <p:txBody>
          <a:bodyPr wrap="square" rtlCol="0">
            <a:spAutoFit/>
          </a:bodyPr>
          <a:lstStyle/>
          <a:p>
            <a:pPr algn="ctr">
              <a:lnSpc>
                <a:spcPct val="107000"/>
              </a:lnSpc>
              <a:spcAft>
                <a:spcPts val="800"/>
              </a:spcAft>
            </a:pPr>
            <a:r>
              <a:rPr lang="es-ES" sz="1800" b="1" kern="100">
                <a:latin typeface="Calibri" panose="020F0502020204030204" pitchFamily="34" charset="0"/>
                <a:cs typeface="Times New Roman" panose="02020603050405020304" pitchFamily="18" charset="0"/>
              </a:rPr>
              <a:t>Acciones de respuesta inmediata</a:t>
            </a:r>
          </a:p>
        </p:txBody>
      </p:sp>
      <p:sp>
        <p:nvSpPr>
          <p:cNvPr id="28" name="CuadroTexto 27">
            <a:extLst>
              <a:ext uri="{FF2B5EF4-FFF2-40B4-BE49-F238E27FC236}">
                <a16:creationId xmlns:a16="http://schemas.microsoft.com/office/drawing/2014/main" id="{3083731A-45B2-4A30-BC52-DCC80E8DACB0}"/>
              </a:ext>
            </a:extLst>
          </p:cNvPr>
          <p:cNvSpPr txBox="1"/>
          <p:nvPr/>
        </p:nvSpPr>
        <p:spPr>
          <a:xfrm>
            <a:off x="633097" y="2758163"/>
            <a:ext cx="2265782" cy="2031325"/>
          </a:xfrm>
          <a:prstGeom prst="rect">
            <a:avLst/>
          </a:prstGeom>
          <a:noFill/>
        </p:spPr>
        <p:txBody>
          <a:bodyPr wrap="square" rtlCol="0">
            <a:spAutoFit/>
          </a:bodyPr>
          <a:lstStyle/>
          <a:p>
            <a:pPr algn="ctr"/>
            <a:r>
              <a:rPr lang="es-ES" sz="1800" kern="10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Se recomienda estructurar las medidas en tres bloques de actuaciones según su finalidad principal:</a:t>
            </a:r>
            <a:endParaRPr lang="es-ES" sz="1800" b="1" kern="10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S">
              <a:solidFill>
                <a:schemeClr val="bg2">
                  <a:lumMod val="25000"/>
                </a:schemeClr>
              </a:solidFill>
            </a:endParaRPr>
          </a:p>
        </p:txBody>
      </p:sp>
      <p:sp>
        <p:nvSpPr>
          <p:cNvPr id="29" name="Rectángulo redondeado 28">
            <a:extLst>
              <a:ext uri="{FF2B5EF4-FFF2-40B4-BE49-F238E27FC236}">
                <a16:creationId xmlns:a16="http://schemas.microsoft.com/office/drawing/2014/main" id="{28822530-3554-4439-BDAC-5C5B02AB94B2}"/>
              </a:ext>
            </a:extLst>
          </p:cNvPr>
          <p:cNvSpPr/>
          <p:nvPr/>
        </p:nvSpPr>
        <p:spPr>
          <a:xfrm rot="5400000">
            <a:off x="4037379" y="4154820"/>
            <a:ext cx="671915" cy="1672232"/>
          </a:xfrm>
          <a:prstGeom prst="roundRect">
            <a:avLst>
              <a:gd name="adj" fmla="val 6854"/>
            </a:avLst>
          </a:prstGeom>
          <a:noFill/>
          <a:ln w="22225">
            <a:solidFill>
              <a:srgbClr val="F6A115"/>
            </a:solid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redondeado 29">
            <a:extLst>
              <a:ext uri="{FF2B5EF4-FFF2-40B4-BE49-F238E27FC236}">
                <a16:creationId xmlns:a16="http://schemas.microsoft.com/office/drawing/2014/main" id="{89A85F4A-F437-4CC2-A410-A3206992991D}"/>
              </a:ext>
            </a:extLst>
          </p:cNvPr>
          <p:cNvSpPr/>
          <p:nvPr/>
        </p:nvSpPr>
        <p:spPr>
          <a:xfrm rot="5400000">
            <a:off x="6866051" y="771470"/>
            <a:ext cx="757273" cy="2344236"/>
          </a:xfrm>
          <a:prstGeom prst="roundRect">
            <a:avLst>
              <a:gd name="adj" fmla="val 6854"/>
            </a:avLst>
          </a:prstGeom>
          <a:noFill/>
          <a:ln w="22225">
            <a:solidFill>
              <a:srgbClr val="D24F28"/>
            </a:solid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redondeado 30">
            <a:extLst>
              <a:ext uri="{FF2B5EF4-FFF2-40B4-BE49-F238E27FC236}">
                <a16:creationId xmlns:a16="http://schemas.microsoft.com/office/drawing/2014/main" id="{A15EC71A-D302-4013-93AF-F74BAE025A49}"/>
              </a:ext>
            </a:extLst>
          </p:cNvPr>
          <p:cNvSpPr/>
          <p:nvPr/>
        </p:nvSpPr>
        <p:spPr>
          <a:xfrm rot="5400000">
            <a:off x="9735349" y="4028707"/>
            <a:ext cx="671915" cy="1924462"/>
          </a:xfrm>
          <a:prstGeom prst="roundRect">
            <a:avLst>
              <a:gd name="adj" fmla="val 6854"/>
            </a:avLst>
          </a:prstGeom>
          <a:noFill/>
          <a:ln w="22225">
            <a:solidFill>
              <a:srgbClr val="8BB8E2"/>
            </a:solid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a:extLst>
              <a:ext uri="{FF2B5EF4-FFF2-40B4-BE49-F238E27FC236}">
                <a16:creationId xmlns:a16="http://schemas.microsoft.com/office/drawing/2014/main" id="{0E1003EB-526D-460D-830A-0DFAD08A58CD}"/>
              </a:ext>
            </a:extLst>
          </p:cNvPr>
          <p:cNvSpPr txBox="1"/>
          <p:nvPr/>
        </p:nvSpPr>
        <p:spPr>
          <a:xfrm>
            <a:off x="8975347" y="4640088"/>
            <a:ext cx="2244916" cy="1469826"/>
          </a:xfrm>
          <a:prstGeom prst="rect">
            <a:avLst/>
          </a:prstGeom>
          <a:noFill/>
        </p:spPr>
        <p:txBody>
          <a:bodyPr wrap="square" rtlCol="0">
            <a:spAutoFit/>
          </a:bodyPr>
          <a:lstStyle/>
          <a:p>
            <a:pPr algn="ctr">
              <a:lnSpc>
                <a:spcPct val="107000"/>
              </a:lnSpc>
              <a:spcAft>
                <a:spcPts val="800"/>
              </a:spcAft>
            </a:pPr>
            <a:r>
              <a:rPr lang="es-ES" sz="1800" b="1" kern="100">
                <a:effectLst/>
                <a:latin typeface="Calibri" panose="020F0502020204030204" pitchFamily="34" charset="0"/>
                <a:ea typeface="Calibri" panose="020F0502020204030204" pitchFamily="34" charset="0"/>
                <a:cs typeface="Times New Roman" panose="02020603050405020304" pitchFamily="18" charset="0"/>
              </a:rPr>
              <a:t>Acciones de </a:t>
            </a:r>
            <a:r>
              <a:rPr lang="es-ES" sz="1800" b="1" kern="100">
                <a:latin typeface="Calibri" panose="020F0502020204030204" pitchFamily="34" charset="0"/>
                <a:cs typeface="Times New Roman" panose="02020603050405020304" pitchFamily="18" charset="0"/>
              </a:rPr>
              <a:t>comunicación</a:t>
            </a:r>
            <a:endParaRPr lang="es-ES" sz="1800" kern="100">
              <a:latin typeface="Calibri" panose="020F0502020204030204" pitchFamily="34" charset="0"/>
              <a:cs typeface="Times New Roman" panose="02020603050405020304" pitchFamily="18" charset="0"/>
            </a:endParaRPr>
          </a:p>
          <a:p>
            <a:pPr algn="ctr">
              <a:lnSpc>
                <a:spcPct val="107000"/>
              </a:lnSpc>
              <a:spcAft>
                <a:spcPts val="800"/>
              </a:spcAft>
            </a:pPr>
            <a:endParaRPr lang="es-ES" sz="1800" b="1" kern="100">
              <a:latin typeface="Calibri" panose="020F0502020204030204" pitchFamily="34" charset="0"/>
              <a:cs typeface="Times New Roman" panose="02020603050405020304" pitchFamily="18" charset="0"/>
            </a:endParaRPr>
          </a:p>
          <a:p>
            <a:pPr algn="ctr">
              <a:lnSpc>
                <a:spcPct val="107000"/>
              </a:lnSpc>
              <a:spcAft>
                <a:spcPts val="800"/>
              </a:spcAft>
            </a:pPr>
            <a:endParaRPr lang="es-ES" sz="1800" b="1" kern="100">
              <a:latin typeface="Calibri" panose="020F0502020204030204" pitchFamily="34" charset="0"/>
              <a:cs typeface="Times New Roman" panose="02020603050405020304" pitchFamily="18" charset="0"/>
            </a:endParaRPr>
          </a:p>
        </p:txBody>
      </p:sp>
      <p:sp>
        <p:nvSpPr>
          <p:cNvPr id="34" name="CuadroTexto 33">
            <a:extLst>
              <a:ext uri="{FF2B5EF4-FFF2-40B4-BE49-F238E27FC236}">
                <a16:creationId xmlns:a16="http://schemas.microsoft.com/office/drawing/2014/main" id="{7A3EB459-A9D9-460E-9F41-6539BFD06850}"/>
              </a:ext>
            </a:extLst>
          </p:cNvPr>
          <p:cNvSpPr txBox="1"/>
          <p:nvPr/>
        </p:nvSpPr>
        <p:spPr>
          <a:xfrm>
            <a:off x="1168656" y="5767833"/>
            <a:ext cx="9078929" cy="369332"/>
          </a:xfrm>
          <a:prstGeom prst="rect">
            <a:avLst/>
          </a:prstGeom>
          <a:noFill/>
        </p:spPr>
        <p:txBody>
          <a:bodyPr wrap="square" rtlCol="0">
            <a:spAutoFit/>
          </a:bodyPr>
          <a:lstStyle/>
          <a:p>
            <a:r>
              <a:rPr lang="es-ES" i="1"/>
              <a:t>La guía incluye también una plantilla para desarrollar las fichas por acción del Plan Local. </a:t>
            </a:r>
            <a:endParaRPr lang="en-GB" i="1"/>
          </a:p>
        </p:txBody>
      </p:sp>
      <p:pic>
        <p:nvPicPr>
          <p:cNvPr id="2" name="Imagen 1">
            <a:extLst>
              <a:ext uri="{FF2B5EF4-FFF2-40B4-BE49-F238E27FC236}">
                <a16:creationId xmlns:a16="http://schemas.microsoft.com/office/drawing/2014/main" id="{CA20CB5B-D00C-34C0-0884-3425CF07D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10" y="5706950"/>
            <a:ext cx="441653" cy="441653"/>
          </a:xfrm>
          <a:prstGeom prst="rect">
            <a:avLst/>
          </a:prstGeom>
        </p:spPr>
      </p:pic>
      <p:sp>
        <p:nvSpPr>
          <p:cNvPr id="4" name="CuadroTexto 3">
            <a:extLst>
              <a:ext uri="{FF2B5EF4-FFF2-40B4-BE49-F238E27FC236}">
                <a16:creationId xmlns:a16="http://schemas.microsoft.com/office/drawing/2014/main" id="{3689DE2F-8F73-42C9-4CFB-837440CE4000}"/>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72A0E6F3-BB31-8D07-16C6-1EE859263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303767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4" descr="El río Segura a su paso por Cieza.">
            <a:extLst>
              <a:ext uri="{FF2B5EF4-FFF2-40B4-BE49-F238E27FC236}">
                <a16:creationId xmlns:a16="http://schemas.microsoft.com/office/drawing/2014/main" id="{69A4294F-97A6-6873-1AF5-A394DFF622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6778" y="2266643"/>
            <a:ext cx="4520484" cy="2543038"/>
          </a:xfrm>
          <a:prstGeom prst="rect">
            <a:avLst/>
          </a:prstGeom>
          <a:noFill/>
          <a:ln>
            <a:noFill/>
          </a:ln>
        </p:spPr>
      </p:pic>
      <p:sp>
        <p:nvSpPr>
          <p:cNvPr id="31" name="Rectángulo redondeado 30">
            <a:extLst>
              <a:ext uri="{FF2B5EF4-FFF2-40B4-BE49-F238E27FC236}">
                <a16:creationId xmlns:a16="http://schemas.microsoft.com/office/drawing/2014/main" id="{5708B64E-B8E4-00D8-030F-07D031E8035F}"/>
              </a:ext>
            </a:extLst>
          </p:cNvPr>
          <p:cNvSpPr/>
          <p:nvPr/>
        </p:nvSpPr>
        <p:spPr>
          <a:xfrm rot="5400000">
            <a:off x="5756193" y="-60936"/>
            <a:ext cx="885440" cy="10983472"/>
          </a:xfrm>
          <a:prstGeom prst="roundRect">
            <a:avLst>
              <a:gd name="adj" fmla="val 6854"/>
            </a:avLst>
          </a:prstGeom>
          <a:noFill/>
          <a:ln w="22225">
            <a:solidFill>
              <a:srgbClr val="F6A115"/>
            </a:solid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descr="Cool-R rehabilita la cubierta de Mercamadrid - COOL-R">
            <a:extLst>
              <a:ext uri="{FF2B5EF4-FFF2-40B4-BE49-F238E27FC236}">
                <a16:creationId xmlns:a16="http://schemas.microsoft.com/office/drawing/2014/main" id="{4E0BD7F6-63C8-4A4E-7847-6A1519D83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177" y="2450046"/>
            <a:ext cx="4314398" cy="2428436"/>
          </a:xfrm>
          <a:prstGeom prst="rect">
            <a:avLst/>
          </a:prstGeom>
          <a:noFill/>
          <a:ln>
            <a:noFill/>
          </a:ln>
        </p:spPr>
      </p:pic>
      <p:sp>
        <p:nvSpPr>
          <p:cNvPr id="5" name="CuadroTexto 4">
            <a:extLst>
              <a:ext uri="{FF2B5EF4-FFF2-40B4-BE49-F238E27FC236}">
                <a16:creationId xmlns:a16="http://schemas.microsoft.com/office/drawing/2014/main" id="{D65BF1B8-D864-A080-16C5-E275BC5DB0C4}"/>
              </a:ext>
            </a:extLst>
          </p:cNvPr>
          <p:cNvSpPr txBox="1"/>
          <p:nvPr/>
        </p:nvSpPr>
        <p:spPr>
          <a:xfrm>
            <a:off x="827341" y="5160530"/>
            <a:ext cx="4323425" cy="507831"/>
          </a:xfrm>
          <a:prstGeom prst="rect">
            <a:avLst/>
          </a:prstGeom>
          <a:noFill/>
        </p:spPr>
        <p:txBody>
          <a:bodyPr wrap="square" rtlCol="0">
            <a:spAutoFit/>
          </a:bodyPr>
          <a:lstStyle/>
          <a:p>
            <a:r>
              <a:rPr lang="es-ES" sz="1050" i="1" kern="10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Impermeabilización y revestimiento en blanco de la cubierta de Mercamadrid. Fuente: </a:t>
            </a:r>
            <a:r>
              <a:rPr lang="es-ES" sz="1050" i="1" u="sng" kern="100">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4"/>
              </a:rPr>
              <a:t>https://cool-r.es/mercamadrid/</a:t>
            </a:r>
            <a:endParaRPr lang="es-ES" sz="1050" i="1" kern="10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600"/>
          </a:p>
        </p:txBody>
      </p:sp>
      <p:sp>
        <p:nvSpPr>
          <p:cNvPr id="7" name="Rectángulo 6">
            <a:extLst>
              <a:ext uri="{FF2B5EF4-FFF2-40B4-BE49-F238E27FC236}">
                <a16:creationId xmlns:a16="http://schemas.microsoft.com/office/drawing/2014/main" id="{D880E057-2550-1663-65F5-BE66C62A5512}"/>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8FD3AF02-2B63-0F05-0437-6C08647D64AA}"/>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12|</a:t>
            </a:r>
          </a:p>
        </p:txBody>
      </p:sp>
      <p:sp>
        <p:nvSpPr>
          <p:cNvPr id="24" name="Título 8">
            <a:extLst>
              <a:ext uri="{FF2B5EF4-FFF2-40B4-BE49-F238E27FC236}">
                <a16:creationId xmlns:a16="http://schemas.microsoft.com/office/drawing/2014/main" id="{F0446BBC-7068-C971-3681-43AE49246A80}"/>
              </a:ext>
            </a:extLst>
          </p:cNvPr>
          <p:cNvSpPr txBox="1">
            <a:spLocks/>
          </p:cNvSpPr>
          <p:nvPr/>
        </p:nvSpPr>
        <p:spPr>
          <a:xfrm>
            <a:off x="9528194" y="142289"/>
            <a:ext cx="68001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chemeClr val="bg1"/>
                </a:solidFill>
                <a:latin typeface="Arial" panose="020B0604020202020204" pitchFamily="34" charset="0"/>
                <a:cs typeface="Arial" panose="020B0604020202020204" pitchFamily="34" charset="0"/>
              </a:rPr>
              <a:t>Planificación</a:t>
            </a:r>
          </a:p>
        </p:txBody>
      </p:sp>
      <p:grpSp>
        <p:nvGrpSpPr>
          <p:cNvPr id="27" name="Grupo 26">
            <a:extLst>
              <a:ext uri="{FF2B5EF4-FFF2-40B4-BE49-F238E27FC236}">
                <a16:creationId xmlns:a16="http://schemas.microsoft.com/office/drawing/2014/main" id="{3833F911-D5BC-FB43-4275-751E8232107F}"/>
              </a:ext>
            </a:extLst>
          </p:cNvPr>
          <p:cNvGrpSpPr/>
          <p:nvPr/>
        </p:nvGrpSpPr>
        <p:grpSpPr>
          <a:xfrm>
            <a:off x="3874903" y="1539706"/>
            <a:ext cx="4168779" cy="4168779"/>
            <a:chOff x="3623743" y="1643211"/>
            <a:chExt cx="4168779" cy="4168779"/>
          </a:xfrm>
        </p:grpSpPr>
        <p:sp>
          <p:nvSpPr>
            <p:cNvPr id="25" name="Elipse 24">
              <a:extLst>
                <a:ext uri="{FF2B5EF4-FFF2-40B4-BE49-F238E27FC236}">
                  <a16:creationId xmlns:a16="http://schemas.microsoft.com/office/drawing/2014/main" id="{955D3B9B-193A-60B1-16A2-5CEF60DCFAB9}"/>
                </a:ext>
              </a:extLst>
            </p:cNvPr>
            <p:cNvSpPr/>
            <p:nvPr/>
          </p:nvSpPr>
          <p:spPr>
            <a:xfrm>
              <a:off x="3623743" y="1643211"/>
              <a:ext cx="4168779" cy="4168779"/>
            </a:xfrm>
            <a:prstGeom prst="ellipse">
              <a:avLst/>
            </a:prstGeom>
            <a:solidFill>
              <a:srgbClr val="F6A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a:extLst>
                <a:ext uri="{FF2B5EF4-FFF2-40B4-BE49-F238E27FC236}">
                  <a16:creationId xmlns:a16="http://schemas.microsoft.com/office/drawing/2014/main" id="{3C30DB61-6915-FEFD-3053-9F1A4B356099}"/>
                </a:ext>
              </a:extLst>
            </p:cNvPr>
            <p:cNvSpPr/>
            <p:nvPr/>
          </p:nvSpPr>
          <p:spPr>
            <a:xfrm>
              <a:off x="3833550" y="1853018"/>
              <a:ext cx="3749165" cy="3749165"/>
            </a:xfrm>
            <a:prstGeom prst="ellipse">
              <a:avLst/>
            </a:prstGeom>
            <a:solidFill>
              <a:schemeClr val="bg1"/>
            </a:solidFill>
            <a:ln>
              <a:noFill/>
            </a:ln>
            <a:effectLst>
              <a:outerShdw blurRad="157308" dist="38100" algn="l" rotWithShape="0">
                <a:prstClr val="black">
                  <a:alpha val="2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 name="Título 8">
            <a:extLst>
              <a:ext uri="{FF2B5EF4-FFF2-40B4-BE49-F238E27FC236}">
                <a16:creationId xmlns:a16="http://schemas.microsoft.com/office/drawing/2014/main" id="{1FDB2261-9EC3-6A69-0F82-820D7C0BC9B3}"/>
              </a:ext>
            </a:extLst>
          </p:cNvPr>
          <p:cNvSpPr>
            <a:spLocks noGrp="1"/>
          </p:cNvSpPr>
          <p:nvPr>
            <p:ph type="title"/>
          </p:nvPr>
        </p:nvSpPr>
        <p:spPr>
          <a:xfrm>
            <a:off x="4906516" y="1985721"/>
            <a:ext cx="2105549" cy="879133"/>
          </a:xfrm>
        </p:spPr>
        <p:txBody>
          <a:bodyPr>
            <a:normAutofit/>
          </a:bodyPr>
          <a:lstStyle/>
          <a:p>
            <a:pPr algn="ctr"/>
            <a:r>
              <a:rPr lang="en-GB" sz="2400" b="1">
                <a:solidFill>
                  <a:srgbClr val="F6A115"/>
                </a:solidFill>
                <a:latin typeface="Arial" panose="020B0604020202020204" pitchFamily="34" charset="0"/>
                <a:cs typeface="Arial" panose="020B0604020202020204" pitchFamily="34" charset="0"/>
              </a:rPr>
              <a:t>Acciones de prevención</a:t>
            </a:r>
          </a:p>
        </p:txBody>
      </p:sp>
      <p:sp>
        <p:nvSpPr>
          <p:cNvPr id="2" name="CuadroTexto 1">
            <a:extLst>
              <a:ext uri="{FF2B5EF4-FFF2-40B4-BE49-F238E27FC236}">
                <a16:creationId xmlns:a16="http://schemas.microsoft.com/office/drawing/2014/main" id="{B0AF9080-EFAB-0439-3D87-34FBAE8E5A76}"/>
              </a:ext>
            </a:extLst>
          </p:cNvPr>
          <p:cNvSpPr txBox="1"/>
          <p:nvPr/>
        </p:nvSpPr>
        <p:spPr>
          <a:xfrm>
            <a:off x="4286089" y="2920588"/>
            <a:ext cx="3346401" cy="4071436"/>
          </a:xfrm>
          <a:prstGeom prst="rect">
            <a:avLst/>
          </a:prstGeom>
          <a:noFill/>
        </p:spPr>
        <p:txBody>
          <a:bodyPr wrap="square" rtlCol="0">
            <a:spAutoFit/>
          </a:bodyPr>
          <a:lstStyle/>
          <a:p>
            <a:pPr algn="ctr">
              <a:lnSpc>
                <a:spcPct val="107000"/>
              </a:lnSpc>
              <a:spcAft>
                <a:spcPts val="800"/>
              </a:spcAft>
            </a:pPr>
            <a:r>
              <a:rPr lang="es-ES" sz="1600">
                <a:effectLst/>
                <a:latin typeface="Arial" panose="020B0604020202020204" pitchFamily="34" charset="0"/>
                <a:ea typeface="Times New Roman" panose="02020603050405020304" pitchFamily="18" charset="0"/>
                <a:cs typeface="Arial" panose="020B0604020202020204" pitchFamily="34" charset="0"/>
              </a:rPr>
              <a:t>Actuaciones para adaptar la ciudad al previsible aumento de las temperaturas: revegetación, aplicación de criterios bioclimáticos en el diseño urbano, identificación de grupos vulnerables, diagnósticos de edificios, mapeado del clima urbano…</a:t>
            </a:r>
            <a:endParaRPr lang="es-ES" sz="1600" kern="100">
              <a:latin typeface="Arial" panose="020B0604020202020204" pitchFamily="34" charset="0"/>
              <a:cs typeface="Arial" panose="020B0604020202020204" pitchFamily="34" charset="0"/>
            </a:endParaRPr>
          </a:p>
          <a:p>
            <a:pPr algn="ctr">
              <a:lnSpc>
                <a:spcPct val="107000"/>
              </a:lnSpc>
              <a:spcAft>
                <a:spcPts val="800"/>
              </a:spcAft>
            </a:pPr>
            <a:endParaRPr lang="es-ES" sz="1600" b="1" kern="100">
              <a:latin typeface="Arial" panose="020B0604020202020204" pitchFamily="34" charset="0"/>
              <a:cs typeface="Arial" panose="020B0604020202020204" pitchFamily="34" charset="0"/>
            </a:endParaRPr>
          </a:p>
          <a:p>
            <a:pPr algn="ctr">
              <a:lnSpc>
                <a:spcPct val="107000"/>
              </a:lnSpc>
              <a:spcAft>
                <a:spcPts val="800"/>
              </a:spcAft>
            </a:pPr>
            <a:endParaRPr lang="es-ES" sz="1600" kern="100">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pPr>
            <a:endParaRPr lang="es-ES" sz="1600" kern="100">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pPr>
            <a:endParaRPr lang="es-ES" sz="1600" kern="100">
              <a:effectLst/>
              <a:latin typeface="Arial" panose="020B0604020202020204" pitchFamily="34" charset="0"/>
              <a:ea typeface="Calibri" panose="020F0502020204030204" pitchFamily="34" charset="0"/>
              <a:cs typeface="Arial" panose="020B0604020202020204" pitchFamily="34" charset="0"/>
            </a:endParaRPr>
          </a:p>
          <a:p>
            <a:pPr marL="285750" indent="-285750" algn="ctr">
              <a:buFont typeface="Arial" panose="020B0604020202020204" pitchFamily="34" charset="0"/>
              <a:buChar char="•"/>
            </a:pPr>
            <a:endParaRPr lang="en-GB" sz="1600">
              <a:latin typeface="Arial" panose="020B0604020202020204" pitchFamily="34" charset="0"/>
              <a:cs typeface="Arial" panose="020B0604020202020204" pitchFamily="34" charset="0"/>
            </a:endParaRPr>
          </a:p>
        </p:txBody>
      </p:sp>
      <p:pic>
        <p:nvPicPr>
          <p:cNvPr id="29" name="Imagen 28">
            <a:extLst>
              <a:ext uri="{FF2B5EF4-FFF2-40B4-BE49-F238E27FC236}">
                <a16:creationId xmlns:a16="http://schemas.microsoft.com/office/drawing/2014/main" id="{7CE5C364-49FC-D798-ACB9-B39DD483EDB2}"/>
              </a:ext>
            </a:extLst>
          </p:cNvPr>
          <p:cNvPicPr>
            <a:picLocks noChangeAspect="1"/>
          </p:cNvPicPr>
          <p:nvPr/>
        </p:nvPicPr>
        <p:blipFill rotWithShape="1">
          <a:blip r:embed="rId5">
            <a:extLst>
              <a:ext uri="{28A0092B-C50C-407E-A947-70E740481C1C}">
                <a14:useLocalDpi xmlns:a14="http://schemas.microsoft.com/office/drawing/2010/main" val="0"/>
              </a:ext>
            </a:extLst>
          </a:blip>
          <a:srcRect l="7363" t="19572" r="70512" b="20418"/>
          <a:stretch/>
        </p:blipFill>
        <p:spPr>
          <a:xfrm>
            <a:off x="382195" y="1951503"/>
            <a:ext cx="1001353" cy="991348"/>
          </a:xfrm>
          <a:prstGeom prst="rect">
            <a:avLst/>
          </a:prstGeom>
        </p:spPr>
      </p:pic>
      <p:pic>
        <p:nvPicPr>
          <p:cNvPr id="30" name="Imagen 29">
            <a:extLst>
              <a:ext uri="{FF2B5EF4-FFF2-40B4-BE49-F238E27FC236}">
                <a16:creationId xmlns:a16="http://schemas.microsoft.com/office/drawing/2014/main" id="{A36C39C0-5646-5816-C862-973C29D26D84}"/>
              </a:ext>
            </a:extLst>
          </p:cNvPr>
          <p:cNvPicPr>
            <a:picLocks noChangeAspect="1"/>
          </p:cNvPicPr>
          <p:nvPr/>
        </p:nvPicPr>
        <p:blipFill rotWithShape="1">
          <a:blip r:embed="rId5">
            <a:extLst>
              <a:ext uri="{28A0092B-C50C-407E-A947-70E740481C1C}">
                <a14:useLocalDpi xmlns:a14="http://schemas.microsoft.com/office/drawing/2010/main" val="0"/>
              </a:ext>
            </a:extLst>
          </a:blip>
          <a:srcRect l="7363" t="19572" r="70512" b="20418"/>
          <a:stretch/>
        </p:blipFill>
        <p:spPr>
          <a:xfrm>
            <a:off x="10798941" y="1951503"/>
            <a:ext cx="1001353" cy="991348"/>
          </a:xfrm>
          <a:prstGeom prst="rect">
            <a:avLst/>
          </a:prstGeom>
        </p:spPr>
      </p:pic>
      <p:sp>
        <p:nvSpPr>
          <p:cNvPr id="13" name="CuadroTexto 5">
            <a:extLst>
              <a:ext uri="{FF2B5EF4-FFF2-40B4-BE49-F238E27FC236}">
                <a16:creationId xmlns:a16="http://schemas.microsoft.com/office/drawing/2014/main" id="{3F60A961-A467-F57A-F1C2-8A86B97908D2}"/>
              </a:ext>
            </a:extLst>
          </p:cNvPr>
          <p:cNvSpPr txBox="1"/>
          <p:nvPr/>
        </p:nvSpPr>
        <p:spPr>
          <a:xfrm>
            <a:off x="7308530" y="5001993"/>
            <a:ext cx="4296980" cy="886340"/>
          </a:xfrm>
          <a:prstGeom prst="rect">
            <a:avLst/>
          </a:prstGeom>
          <a:noFill/>
        </p:spPr>
        <p:txBody>
          <a:bodyPr wrap="square" rtlCol="0">
            <a:spAutoFit/>
          </a:bodyPr>
          <a:lstStyle/>
          <a:p>
            <a:pPr algn="r"/>
            <a:r>
              <a:rPr lang="es-ES" sz="1050" i="1" kern="10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Playa fluvial en el río Segura a su paso por el municipio de Cieza. Fuente: </a:t>
            </a:r>
            <a:r>
              <a:rPr lang="es-ES" sz="1050" i="1" u="sng" kern="100">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6"/>
              </a:rPr>
              <a:t>https://www.laopiniondemurcia.es/municipios/2022/08/15/cieza-refugia-calor-playas-fluviales-73580298.html</a:t>
            </a:r>
            <a:endParaRPr lang="es-ES" sz="1050" i="1" kern="10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GB"/>
          </a:p>
        </p:txBody>
      </p:sp>
      <p:sp>
        <p:nvSpPr>
          <p:cNvPr id="28" name="Rectángulo 27">
            <a:extLst>
              <a:ext uri="{FF2B5EF4-FFF2-40B4-BE49-F238E27FC236}">
                <a16:creationId xmlns:a16="http://schemas.microsoft.com/office/drawing/2014/main" id="{75476C6B-EB85-450A-9B5D-6D05B9DF868F}"/>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Triángulo 7">
            <a:extLst>
              <a:ext uri="{FF2B5EF4-FFF2-40B4-BE49-F238E27FC236}">
                <a16:creationId xmlns:a16="http://schemas.microsoft.com/office/drawing/2014/main" id="{F54E70E4-D104-4DCC-B0C7-F58F60D611B6}"/>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a:extLst>
              <a:ext uri="{FF2B5EF4-FFF2-40B4-BE49-F238E27FC236}">
                <a16:creationId xmlns:a16="http://schemas.microsoft.com/office/drawing/2014/main" id="{20685CCC-3B96-4F82-B62B-39B365AACB7C}"/>
              </a:ext>
            </a:extLst>
          </p:cNvPr>
          <p:cNvSpPr txBox="1"/>
          <p:nvPr/>
        </p:nvSpPr>
        <p:spPr>
          <a:xfrm>
            <a:off x="1105414" y="471975"/>
            <a:ext cx="7485299" cy="707886"/>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Próximos pasos– Elaboración del Plan de Acción Local frente a las altas temperaturas extremas</a:t>
            </a:r>
          </a:p>
        </p:txBody>
      </p:sp>
      <p:sp>
        <p:nvSpPr>
          <p:cNvPr id="35" name="Título 1">
            <a:extLst>
              <a:ext uri="{FF2B5EF4-FFF2-40B4-BE49-F238E27FC236}">
                <a16:creationId xmlns:a16="http://schemas.microsoft.com/office/drawing/2014/main" id="{E8ADEAD7-7896-49EB-9137-8178C79CB4EF}"/>
              </a:ext>
            </a:extLst>
          </p:cNvPr>
          <p:cNvSpPr txBox="1">
            <a:spLocks/>
          </p:cNvSpPr>
          <p:nvPr/>
        </p:nvSpPr>
        <p:spPr>
          <a:xfrm>
            <a:off x="381977" y="393286"/>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a:solidFill>
                  <a:srgbClr val="F8B550"/>
                </a:solidFill>
                <a:latin typeface="Arial" panose="020B0604020202020204" pitchFamily="34" charset="0"/>
                <a:cs typeface="Arial" panose="020B0604020202020204" pitchFamily="34" charset="0"/>
              </a:rPr>
              <a:t>6</a:t>
            </a:r>
          </a:p>
        </p:txBody>
      </p:sp>
      <p:sp>
        <p:nvSpPr>
          <p:cNvPr id="6" name="CuadroTexto 5">
            <a:extLst>
              <a:ext uri="{FF2B5EF4-FFF2-40B4-BE49-F238E27FC236}">
                <a16:creationId xmlns:a16="http://schemas.microsoft.com/office/drawing/2014/main" id="{35743C52-92D5-8408-5630-5CFE238F3635}"/>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74E02F44-B278-199D-C494-4C33484BB3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291700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3">
            <a:extLst>
              <a:ext uri="{FF2B5EF4-FFF2-40B4-BE49-F238E27FC236}">
                <a16:creationId xmlns:a16="http://schemas.microsoft.com/office/drawing/2014/main" id="{C50E663C-4D01-2B39-C386-BA5F878860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5741" y="2409878"/>
            <a:ext cx="4324906" cy="2428437"/>
          </a:xfrm>
          <a:prstGeom prst="rect">
            <a:avLst/>
          </a:prstGeom>
          <a:noFill/>
          <a:ln>
            <a:noFill/>
          </a:ln>
        </p:spPr>
      </p:pic>
      <p:sp>
        <p:nvSpPr>
          <p:cNvPr id="24" name="Rectángulo redondeado 23">
            <a:extLst>
              <a:ext uri="{FF2B5EF4-FFF2-40B4-BE49-F238E27FC236}">
                <a16:creationId xmlns:a16="http://schemas.microsoft.com/office/drawing/2014/main" id="{5A3E4F9A-1077-9F55-47C0-87DDAFF92C81}"/>
              </a:ext>
            </a:extLst>
          </p:cNvPr>
          <p:cNvSpPr/>
          <p:nvPr/>
        </p:nvSpPr>
        <p:spPr>
          <a:xfrm rot="5400000">
            <a:off x="5696373" y="-62808"/>
            <a:ext cx="1008358" cy="11033422"/>
          </a:xfrm>
          <a:prstGeom prst="roundRect">
            <a:avLst>
              <a:gd name="adj" fmla="val 6854"/>
            </a:avLst>
          </a:prstGeom>
          <a:noFill/>
          <a:ln w="22225">
            <a:solidFill>
              <a:srgbClr val="E48C65"/>
            </a:solid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Sant Feliu ofrecerá juegos de agua para los infantes durante el mes de julio">
            <a:extLst>
              <a:ext uri="{FF2B5EF4-FFF2-40B4-BE49-F238E27FC236}">
                <a16:creationId xmlns:a16="http://schemas.microsoft.com/office/drawing/2014/main" id="{55120C60-62F6-D490-83C9-38DF394FDBFD}"/>
              </a:ext>
            </a:extLst>
          </p:cNvPr>
          <p:cNvPicPr>
            <a:picLocks noChangeAspect="1"/>
          </p:cNvPicPr>
          <p:nvPr/>
        </p:nvPicPr>
        <p:blipFill rotWithShape="1">
          <a:blip r:embed="rId3">
            <a:extLst>
              <a:ext uri="{28A0092B-C50C-407E-A947-70E740481C1C}">
                <a14:useLocalDpi xmlns:a14="http://schemas.microsoft.com/office/drawing/2010/main" val="0"/>
              </a:ext>
            </a:extLst>
          </a:blip>
          <a:srcRect l="16058"/>
          <a:stretch/>
        </p:blipFill>
        <p:spPr bwMode="auto">
          <a:xfrm>
            <a:off x="683841" y="2274792"/>
            <a:ext cx="4954731" cy="2561195"/>
          </a:xfrm>
          <a:prstGeom prst="rect">
            <a:avLst/>
          </a:prstGeom>
          <a:noFill/>
          <a:ln>
            <a:noFill/>
          </a:ln>
        </p:spPr>
      </p:pic>
      <p:sp>
        <p:nvSpPr>
          <p:cNvPr id="7" name="CuadroTexto 6">
            <a:extLst>
              <a:ext uri="{FF2B5EF4-FFF2-40B4-BE49-F238E27FC236}">
                <a16:creationId xmlns:a16="http://schemas.microsoft.com/office/drawing/2014/main" id="{93B575E2-A254-8D80-7862-41D3EA402C7E}"/>
              </a:ext>
            </a:extLst>
          </p:cNvPr>
          <p:cNvSpPr txBox="1"/>
          <p:nvPr/>
        </p:nvSpPr>
        <p:spPr>
          <a:xfrm>
            <a:off x="758493" y="5001993"/>
            <a:ext cx="3790735" cy="1061829"/>
          </a:xfrm>
          <a:prstGeom prst="rect">
            <a:avLst/>
          </a:prstGeom>
          <a:noFill/>
        </p:spPr>
        <p:txBody>
          <a:bodyPr wrap="square" rtlCol="0">
            <a:spAutoFit/>
          </a:bodyPr>
          <a:lstStyle/>
          <a:p>
            <a:r>
              <a:rPr lang="es-ES" sz="1050" i="1" kern="100">
                <a:solidFill>
                  <a:srgbClr val="44546A"/>
                </a:solidFill>
                <a:latin typeface="Calibri" panose="020F0502020204030204" pitchFamily="34" charset="0"/>
                <a:cs typeface="Times New Roman" panose="02020603050405020304" pitchFamily="18" charset="0"/>
              </a:rPr>
              <a:t>Juegos de agua para la mitigación de los efectos de las altas temperaturas en Sant Feliu de Llobregat (Barcelona). Fuente: </a:t>
            </a:r>
            <a:r>
              <a:rPr lang="es-ES" sz="1050" i="1" u="sng" kern="100">
                <a:solidFill>
                  <a:srgbClr val="44546A"/>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https://www.elllobregat.com/noticia/22999/sant-feliu/sant-feliu-ofrecera-juegos-de-agua-para-los-infantes-durante-el-mes-de-julio.html</a:t>
            </a:r>
            <a:endParaRPr lang="es-ES" sz="1050" i="1" u="sng" kern="100">
              <a:solidFill>
                <a:srgbClr val="44546A"/>
              </a:solidFill>
              <a:latin typeface="Calibri" panose="020F0502020204030204" pitchFamily="34" charset="0"/>
              <a:cs typeface="Times New Roman" panose="02020603050405020304" pitchFamily="18" charset="0"/>
            </a:endParaRPr>
          </a:p>
          <a:p>
            <a:endParaRPr lang="en-GB" sz="1050" i="1" u="sng" kern="100">
              <a:solidFill>
                <a:srgbClr val="44546A"/>
              </a:solidFill>
              <a:latin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DC775BB3-7A59-C9A8-5127-3358F2D34E98}"/>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9214371C-60A0-73CB-2CC6-B60AD30B184B}"/>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13|</a:t>
            </a:r>
          </a:p>
        </p:txBody>
      </p:sp>
      <p:sp>
        <p:nvSpPr>
          <p:cNvPr id="13" name="Elipse 12">
            <a:extLst>
              <a:ext uri="{FF2B5EF4-FFF2-40B4-BE49-F238E27FC236}">
                <a16:creationId xmlns:a16="http://schemas.microsoft.com/office/drawing/2014/main" id="{BCB0836E-D1BE-2E67-0FCA-260E6C428BA8}"/>
              </a:ext>
            </a:extLst>
          </p:cNvPr>
          <p:cNvSpPr/>
          <p:nvPr/>
        </p:nvSpPr>
        <p:spPr>
          <a:xfrm>
            <a:off x="3874903" y="1539706"/>
            <a:ext cx="4168779" cy="4168779"/>
          </a:xfrm>
          <a:prstGeom prst="ellipse">
            <a:avLst/>
          </a:prstGeom>
          <a:solidFill>
            <a:srgbClr val="E48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8B9B374F-434C-83F5-747E-E8B57C1A386C}"/>
              </a:ext>
            </a:extLst>
          </p:cNvPr>
          <p:cNvSpPr/>
          <p:nvPr/>
        </p:nvSpPr>
        <p:spPr>
          <a:xfrm>
            <a:off x="4084710" y="1749513"/>
            <a:ext cx="3749165" cy="3749165"/>
          </a:xfrm>
          <a:prstGeom prst="ellipse">
            <a:avLst/>
          </a:prstGeom>
          <a:solidFill>
            <a:schemeClr val="bg1"/>
          </a:solidFill>
          <a:ln>
            <a:noFill/>
          </a:ln>
          <a:effectLst>
            <a:outerShdw blurRad="157308" dist="38100" algn="l" rotWithShape="0">
              <a:prstClr val="black">
                <a:alpha val="2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0AF9080-EFAB-0439-3D87-34FBAE8E5A76}"/>
              </a:ext>
            </a:extLst>
          </p:cNvPr>
          <p:cNvSpPr txBox="1"/>
          <p:nvPr/>
        </p:nvSpPr>
        <p:spPr>
          <a:xfrm>
            <a:off x="4281677" y="2831787"/>
            <a:ext cx="3361097" cy="3509615"/>
          </a:xfrm>
          <a:prstGeom prst="rect">
            <a:avLst/>
          </a:prstGeom>
          <a:noFill/>
        </p:spPr>
        <p:txBody>
          <a:bodyPr wrap="square" rtlCol="0">
            <a:spAutoFit/>
          </a:bodyPr>
          <a:lstStyle/>
          <a:p>
            <a:pPr lvl="0" algn="ctr">
              <a:lnSpc>
                <a:spcPct val="107000"/>
              </a:lnSpc>
            </a:pPr>
            <a:r>
              <a:rPr lang="es-ES" sz="1400">
                <a:effectLst/>
                <a:latin typeface="Arial" panose="020B0604020202020204" pitchFamily="34" charset="0"/>
                <a:ea typeface="Times New Roman" panose="02020603050405020304" pitchFamily="18" charset="0"/>
                <a:cs typeface="Arial" panose="020B0604020202020204" pitchFamily="34" charset="0"/>
              </a:rPr>
              <a:t>Medidas a implementar en los momentos de activación de alertas ante las altas temperaturas: habilitación de juegos de agua en el espacio público, instalación de ventilación adicional en edificios públicos, extensión de horarios de piscinas públicas, prohibición del desarrollo de determinadas actividades al aire libre…</a:t>
            </a:r>
            <a:endParaRPr lang="es-ES" sz="1400" kern="100">
              <a:latin typeface="Arial" panose="020B0604020202020204" pitchFamily="34" charset="0"/>
              <a:cs typeface="Arial" panose="020B0604020202020204" pitchFamily="34" charset="0"/>
            </a:endParaRPr>
          </a:p>
          <a:p>
            <a:pPr algn="ctr">
              <a:lnSpc>
                <a:spcPct val="107000"/>
              </a:lnSpc>
              <a:spcAft>
                <a:spcPts val="800"/>
              </a:spcAft>
            </a:pPr>
            <a:endParaRPr lang="es-ES" sz="1400" b="1" kern="100">
              <a:latin typeface="Arial" panose="020B0604020202020204" pitchFamily="34" charset="0"/>
              <a:cs typeface="Arial" panose="020B0604020202020204" pitchFamily="34" charset="0"/>
            </a:endParaRPr>
          </a:p>
          <a:p>
            <a:pPr algn="ctr">
              <a:lnSpc>
                <a:spcPct val="107000"/>
              </a:lnSpc>
              <a:spcAft>
                <a:spcPts val="800"/>
              </a:spcAft>
            </a:pPr>
            <a:endParaRPr lang="es-ES" sz="1400" kern="100">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pPr>
            <a:endParaRPr lang="es-ES" sz="1400" kern="100">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pPr>
            <a:endParaRPr lang="es-ES" sz="1400" kern="100">
              <a:effectLst/>
              <a:latin typeface="Arial" panose="020B0604020202020204" pitchFamily="34" charset="0"/>
              <a:ea typeface="Calibri" panose="020F0502020204030204" pitchFamily="34" charset="0"/>
              <a:cs typeface="Arial" panose="020B0604020202020204" pitchFamily="34" charset="0"/>
            </a:endParaRPr>
          </a:p>
          <a:p>
            <a:pPr marL="285750" indent="-285750" algn="ctr">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
        <p:nvSpPr>
          <p:cNvPr id="9" name="Título 8">
            <a:extLst>
              <a:ext uri="{FF2B5EF4-FFF2-40B4-BE49-F238E27FC236}">
                <a16:creationId xmlns:a16="http://schemas.microsoft.com/office/drawing/2014/main" id="{1FDB2261-9EC3-6A69-0F82-820D7C0BC9B3}"/>
              </a:ext>
            </a:extLst>
          </p:cNvPr>
          <p:cNvSpPr>
            <a:spLocks noGrp="1"/>
          </p:cNvSpPr>
          <p:nvPr>
            <p:ph type="title"/>
          </p:nvPr>
        </p:nvSpPr>
        <p:spPr>
          <a:xfrm>
            <a:off x="4365513" y="1659844"/>
            <a:ext cx="3096541" cy="1194621"/>
          </a:xfrm>
        </p:spPr>
        <p:txBody>
          <a:bodyPr>
            <a:normAutofit/>
          </a:bodyPr>
          <a:lstStyle/>
          <a:p>
            <a:pPr algn="ctr"/>
            <a:r>
              <a:rPr lang="es-ES" sz="2400" b="1" kern="100">
                <a:solidFill>
                  <a:srgbClr val="E48C65"/>
                </a:solidFill>
                <a:latin typeface="Arial" panose="020B0604020202020204" pitchFamily="34" charset="0"/>
                <a:cs typeface="Arial" panose="020B0604020202020204" pitchFamily="34" charset="0"/>
              </a:rPr>
              <a:t>Acciones de respuesta inmediata</a:t>
            </a:r>
            <a:endParaRPr lang="en-GB" sz="2400" b="1">
              <a:solidFill>
                <a:srgbClr val="E48C65"/>
              </a:solidFill>
              <a:latin typeface="Arial" panose="020B0604020202020204" pitchFamily="34" charset="0"/>
              <a:cs typeface="Arial" panose="020B0604020202020204" pitchFamily="34" charset="0"/>
            </a:endParaRPr>
          </a:p>
        </p:txBody>
      </p:sp>
      <p:sp>
        <p:nvSpPr>
          <p:cNvPr id="21" name="Título 8">
            <a:extLst>
              <a:ext uri="{FF2B5EF4-FFF2-40B4-BE49-F238E27FC236}">
                <a16:creationId xmlns:a16="http://schemas.microsoft.com/office/drawing/2014/main" id="{132DA99A-1520-7816-2700-B9CED5592CF3}"/>
              </a:ext>
            </a:extLst>
          </p:cNvPr>
          <p:cNvSpPr txBox="1">
            <a:spLocks/>
          </p:cNvSpPr>
          <p:nvPr/>
        </p:nvSpPr>
        <p:spPr>
          <a:xfrm>
            <a:off x="9528194" y="142289"/>
            <a:ext cx="68001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chemeClr val="bg1"/>
                </a:solidFill>
                <a:latin typeface="Arial" panose="020B0604020202020204" pitchFamily="34" charset="0"/>
                <a:cs typeface="Arial" panose="020B0604020202020204" pitchFamily="34" charset="0"/>
              </a:rPr>
              <a:t>Planificación</a:t>
            </a:r>
          </a:p>
        </p:txBody>
      </p:sp>
      <p:pic>
        <p:nvPicPr>
          <p:cNvPr id="22" name="Imagen 21">
            <a:extLst>
              <a:ext uri="{FF2B5EF4-FFF2-40B4-BE49-F238E27FC236}">
                <a16:creationId xmlns:a16="http://schemas.microsoft.com/office/drawing/2014/main" id="{1DAABDF5-031B-4811-7804-61526066305B}"/>
              </a:ext>
            </a:extLst>
          </p:cNvPr>
          <p:cNvPicPr>
            <a:picLocks noChangeAspect="1"/>
          </p:cNvPicPr>
          <p:nvPr/>
        </p:nvPicPr>
        <p:blipFill rotWithShape="1">
          <a:blip r:embed="rId5">
            <a:extLst>
              <a:ext uri="{28A0092B-C50C-407E-A947-70E740481C1C}">
                <a14:useLocalDpi xmlns:a14="http://schemas.microsoft.com/office/drawing/2010/main" val="0"/>
              </a:ext>
            </a:extLst>
          </a:blip>
          <a:srcRect l="39052" t="19572" r="37874" b="20418"/>
          <a:stretch/>
        </p:blipFill>
        <p:spPr>
          <a:xfrm>
            <a:off x="426126" y="1951503"/>
            <a:ext cx="1044328" cy="991348"/>
          </a:xfrm>
          <a:prstGeom prst="rect">
            <a:avLst/>
          </a:prstGeom>
        </p:spPr>
      </p:pic>
      <p:pic>
        <p:nvPicPr>
          <p:cNvPr id="23" name="Imagen 22">
            <a:extLst>
              <a:ext uri="{FF2B5EF4-FFF2-40B4-BE49-F238E27FC236}">
                <a16:creationId xmlns:a16="http://schemas.microsoft.com/office/drawing/2014/main" id="{D197CB90-68EE-5161-EB96-EDC78266F28B}"/>
              </a:ext>
            </a:extLst>
          </p:cNvPr>
          <p:cNvPicPr>
            <a:picLocks noChangeAspect="1"/>
          </p:cNvPicPr>
          <p:nvPr/>
        </p:nvPicPr>
        <p:blipFill rotWithShape="1">
          <a:blip r:embed="rId5">
            <a:extLst>
              <a:ext uri="{28A0092B-C50C-407E-A947-70E740481C1C}">
                <a14:useLocalDpi xmlns:a14="http://schemas.microsoft.com/office/drawing/2010/main" val="0"/>
              </a:ext>
            </a:extLst>
          </a:blip>
          <a:srcRect l="39052" t="19572" r="37874" b="20418"/>
          <a:stretch/>
        </p:blipFill>
        <p:spPr>
          <a:xfrm>
            <a:off x="10820892" y="1951503"/>
            <a:ext cx="1044328" cy="991348"/>
          </a:xfrm>
          <a:prstGeom prst="rect">
            <a:avLst/>
          </a:prstGeom>
        </p:spPr>
      </p:pic>
      <p:sp>
        <p:nvSpPr>
          <p:cNvPr id="25" name="Elipse 24">
            <a:extLst>
              <a:ext uri="{FF2B5EF4-FFF2-40B4-BE49-F238E27FC236}">
                <a16:creationId xmlns:a16="http://schemas.microsoft.com/office/drawing/2014/main" id="{1C48D153-73FC-B468-A122-955FE41CDE1A}"/>
              </a:ext>
            </a:extLst>
          </p:cNvPr>
          <p:cNvSpPr/>
          <p:nvPr/>
        </p:nvSpPr>
        <p:spPr>
          <a:xfrm>
            <a:off x="11759513" y="2843242"/>
            <a:ext cx="185340" cy="20980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5">
            <a:extLst>
              <a:ext uri="{FF2B5EF4-FFF2-40B4-BE49-F238E27FC236}">
                <a16:creationId xmlns:a16="http://schemas.microsoft.com/office/drawing/2014/main" id="{C33381EC-2379-4BD4-6AC6-02B1A2B8B1A3}"/>
              </a:ext>
            </a:extLst>
          </p:cNvPr>
          <p:cNvSpPr txBox="1"/>
          <p:nvPr/>
        </p:nvSpPr>
        <p:spPr>
          <a:xfrm>
            <a:off x="7476476" y="4997089"/>
            <a:ext cx="4324906" cy="738664"/>
          </a:xfrm>
          <a:prstGeom prst="rect">
            <a:avLst/>
          </a:prstGeom>
          <a:noFill/>
        </p:spPr>
        <p:txBody>
          <a:bodyPr wrap="square" rtlCol="0">
            <a:spAutoFit/>
          </a:bodyPr>
          <a:lstStyle/>
          <a:p>
            <a:pPr>
              <a:spcAft>
                <a:spcPts val="1000"/>
              </a:spcAft>
            </a:pPr>
            <a:r>
              <a:rPr lang="es-ES" sz="1050" i="1" kern="10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Colocación de sombreado artificial en París en lugares dónde la plantación de árboles no es posible. Fuente: </a:t>
            </a:r>
            <a:r>
              <a:rPr lang="es-ES" sz="1050" i="1" u="sng" kern="100">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6"/>
              </a:rPr>
              <a:t>https://www.liberation.fr/societe/a-paris-des-zones-dombrieres-en-pleine-canicule-20220718_IHXL5CRCQFEYTOU3MYHNGKLQPI/</a:t>
            </a:r>
            <a:endParaRPr lang="es-ES" sz="1050" i="1" kern="10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ángulo 27">
            <a:extLst>
              <a:ext uri="{FF2B5EF4-FFF2-40B4-BE49-F238E27FC236}">
                <a16:creationId xmlns:a16="http://schemas.microsoft.com/office/drawing/2014/main" id="{EF2C4135-AE3F-4141-B459-C63473C292C2}"/>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riángulo 7">
            <a:extLst>
              <a:ext uri="{FF2B5EF4-FFF2-40B4-BE49-F238E27FC236}">
                <a16:creationId xmlns:a16="http://schemas.microsoft.com/office/drawing/2014/main" id="{BB42EF97-62FD-47B4-BC12-CD9A36C8E37E}"/>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F531E990-93CE-4D57-8DE7-61784211D61D}"/>
              </a:ext>
            </a:extLst>
          </p:cNvPr>
          <p:cNvSpPr txBox="1"/>
          <p:nvPr/>
        </p:nvSpPr>
        <p:spPr>
          <a:xfrm>
            <a:off x="1105414" y="471975"/>
            <a:ext cx="7485299" cy="707886"/>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Próximos pasos– Elaboración del Plan de Acción Local frente a las altas temperaturas extremas</a:t>
            </a:r>
          </a:p>
        </p:txBody>
      </p:sp>
      <p:sp>
        <p:nvSpPr>
          <p:cNvPr id="31" name="Título 1">
            <a:extLst>
              <a:ext uri="{FF2B5EF4-FFF2-40B4-BE49-F238E27FC236}">
                <a16:creationId xmlns:a16="http://schemas.microsoft.com/office/drawing/2014/main" id="{51F7F2BA-AC6D-4393-8367-078D02C946C0}"/>
              </a:ext>
            </a:extLst>
          </p:cNvPr>
          <p:cNvSpPr txBox="1">
            <a:spLocks/>
          </p:cNvSpPr>
          <p:nvPr/>
        </p:nvSpPr>
        <p:spPr>
          <a:xfrm>
            <a:off x="381977" y="393286"/>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a:solidFill>
                  <a:srgbClr val="F8B550"/>
                </a:solidFill>
                <a:latin typeface="Arial" panose="020B0604020202020204" pitchFamily="34" charset="0"/>
                <a:cs typeface="Arial" panose="020B0604020202020204" pitchFamily="34" charset="0"/>
              </a:rPr>
              <a:t>6</a:t>
            </a:r>
          </a:p>
        </p:txBody>
      </p:sp>
      <p:sp>
        <p:nvSpPr>
          <p:cNvPr id="6" name="CuadroTexto 5">
            <a:extLst>
              <a:ext uri="{FF2B5EF4-FFF2-40B4-BE49-F238E27FC236}">
                <a16:creationId xmlns:a16="http://schemas.microsoft.com/office/drawing/2014/main" id="{FA339092-631E-FAB6-E0A3-39BDC8949767}"/>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8C14473D-0FEF-51BE-ADCB-27EA30A444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5931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755F2A2E-4EB1-4C3A-1547-6D504688B05F}"/>
              </a:ext>
            </a:extLst>
          </p:cNvPr>
          <p:cNvSpPr/>
          <p:nvPr/>
        </p:nvSpPr>
        <p:spPr>
          <a:xfrm>
            <a:off x="7154562" y="2199169"/>
            <a:ext cx="2038865" cy="254582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2">
            <a:extLst>
              <a:ext uri="{FF2B5EF4-FFF2-40B4-BE49-F238E27FC236}">
                <a16:creationId xmlns:a16="http://schemas.microsoft.com/office/drawing/2014/main" id="{6CE540B4-BD7F-2990-F79B-BA5F8D2AF4CF}"/>
              </a:ext>
            </a:extLst>
          </p:cNvPr>
          <p:cNvSpPr/>
          <p:nvPr/>
        </p:nvSpPr>
        <p:spPr>
          <a:xfrm rot="5400000">
            <a:off x="5675736" y="-80171"/>
            <a:ext cx="885440" cy="10822558"/>
          </a:xfrm>
          <a:prstGeom prst="roundRect">
            <a:avLst>
              <a:gd name="adj" fmla="val 6854"/>
            </a:avLst>
          </a:prstGeom>
          <a:noFill/>
          <a:ln w="22225">
            <a:solidFill>
              <a:srgbClr val="8BB8E2"/>
            </a:solid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52E2AEF2-8DF4-1FE1-DC8E-8F28ED99D25D}"/>
              </a:ext>
            </a:extLst>
          </p:cNvPr>
          <p:cNvPicPr>
            <a:picLocks noChangeAspect="1"/>
          </p:cNvPicPr>
          <p:nvPr/>
        </p:nvPicPr>
        <p:blipFill rotWithShape="1">
          <a:blip r:embed="rId2"/>
          <a:srcRect l="24694" t="30528" r="10748" b="3278"/>
          <a:stretch/>
        </p:blipFill>
        <p:spPr bwMode="auto">
          <a:xfrm>
            <a:off x="695667" y="2199169"/>
            <a:ext cx="4645493" cy="2579581"/>
          </a:xfrm>
          <a:prstGeom prst="rect">
            <a:avLst/>
          </a:prstGeom>
          <a:ln>
            <a:noFill/>
          </a:ln>
          <a:effectLst>
            <a:outerShdw blurRad="146019" dist="38100" dir="8100000" algn="tr" rotWithShape="0">
              <a:prstClr val="black">
                <a:alpha val="16718"/>
              </a:prstClr>
            </a:outerShdw>
          </a:effectLst>
          <a:extLst>
            <a:ext uri="{53640926-AAD7-44D8-BBD7-CCE9431645EC}">
              <a14:shadowObscured xmlns:a14="http://schemas.microsoft.com/office/drawing/2010/main"/>
            </a:ext>
          </a:extLst>
        </p:spPr>
      </p:pic>
      <p:pic>
        <p:nvPicPr>
          <p:cNvPr id="2052" name="Picture 4" descr="Toronto emergency cooling centre sign">
            <a:extLst>
              <a:ext uri="{FF2B5EF4-FFF2-40B4-BE49-F238E27FC236}">
                <a16:creationId xmlns:a16="http://schemas.microsoft.com/office/drawing/2014/main" id="{6C01D5CA-8867-C799-3895-90BEDCA64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725" y="2199169"/>
            <a:ext cx="2427965" cy="254582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820B0D6-099B-4414-F28F-57CFDEB40003}"/>
              </a:ext>
            </a:extLst>
          </p:cNvPr>
          <p:cNvSpPr txBox="1"/>
          <p:nvPr/>
        </p:nvSpPr>
        <p:spPr>
          <a:xfrm>
            <a:off x="798142" y="5003056"/>
            <a:ext cx="3844031" cy="738664"/>
          </a:xfrm>
          <a:prstGeom prst="rect">
            <a:avLst/>
          </a:prstGeom>
          <a:noFill/>
        </p:spPr>
        <p:txBody>
          <a:bodyPr wrap="square" rtlCol="0">
            <a:spAutoFit/>
          </a:bodyPr>
          <a:lstStyle/>
          <a:p>
            <a:r>
              <a:rPr lang="en-GB" sz="1050" i="1" kern="100">
                <a:solidFill>
                  <a:srgbClr val="44546A"/>
                </a:solidFill>
                <a:latin typeface="Calibri" panose="020F0502020204030204" pitchFamily="34" charset="0"/>
                <a:cs typeface="Times New Roman" panose="02020603050405020304" pitchFamily="18" charset="0"/>
              </a:rPr>
              <a:t>Mapa de refugios climáticos de escuelas en Sant Feliu de Llobregat.  </a:t>
            </a:r>
            <a:r>
              <a:rPr lang="en-GB" sz="1050" i="1" u="sng" kern="100">
                <a:solidFill>
                  <a:srgbClr val="44546A"/>
                </a:solidFill>
                <a:latin typeface="Calibri" panose="020F0502020204030204" pitchFamily="34" charset="0"/>
                <a:cs typeface="Times New Roman" panose="02020603050405020304" pitchFamily="18" charset="0"/>
                <a:hlinkClick r:id="rId4"/>
              </a:rPr>
              <a:t>https://www.c40knowledgehub.org/s/article/How-to-adapt-your-city-to-extreme-heat?language=en_US</a:t>
            </a:r>
            <a:endParaRPr lang="en-GB" sz="1050" i="1" u="sng" kern="100">
              <a:solidFill>
                <a:srgbClr val="44546A"/>
              </a:solidFill>
              <a:latin typeface="Calibri" panose="020F0502020204030204" pitchFamily="34" charset="0"/>
              <a:cs typeface="Times New Roman" panose="02020603050405020304" pitchFamily="18" charset="0"/>
            </a:endParaRPr>
          </a:p>
          <a:p>
            <a:endParaRPr lang="en-GB" sz="1050" i="1" u="sng" kern="100">
              <a:solidFill>
                <a:srgbClr val="44546A"/>
              </a:solidFill>
              <a:latin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81605BD4-6A7B-E213-1D87-0EB3B20A4A1E}"/>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4FC2C640-CE28-E897-D1F9-8FC2200959A3}"/>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14|</a:t>
            </a:r>
          </a:p>
        </p:txBody>
      </p:sp>
      <p:sp>
        <p:nvSpPr>
          <p:cNvPr id="11" name="Elipse 10">
            <a:extLst>
              <a:ext uri="{FF2B5EF4-FFF2-40B4-BE49-F238E27FC236}">
                <a16:creationId xmlns:a16="http://schemas.microsoft.com/office/drawing/2014/main" id="{C50DD79A-D4A3-34F0-E836-5B69D80003B3}"/>
              </a:ext>
            </a:extLst>
          </p:cNvPr>
          <p:cNvSpPr/>
          <p:nvPr/>
        </p:nvSpPr>
        <p:spPr>
          <a:xfrm>
            <a:off x="4002245" y="1539706"/>
            <a:ext cx="4168779" cy="4168779"/>
          </a:xfrm>
          <a:prstGeom prst="ellipse">
            <a:avLst/>
          </a:prstGeom>
          <a:solidFill>
            <a:srgbClr val="8BB8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a16="http://schemas.microsoft.com/office/drawing/2014/main" id="{0DFE0806-B80F-09C5-CB79-37259533F707}"/>
              </a:ext>
            </a:extLst>
          </p:cNvPr>
          <p:cNvSpPr/>
          <p:nvPr/>
        </p:nvSpPr>
        <p:spPr>
          <a:xfrm>
            <a:off x="4212052" y="1749513"/>
            <a:ext cx="3749165" cy="3749165"/>
          </a:xfrm>
          <a:prstGeom prst="ellipse">
            <a:avLst/>
          </a:prstGeom>
          <a:solidFill>
            <a:schemeClr val="bg1"/>
          </a:solidFill>
          <a:ln>
            <a:noFill/>
          </a:ln>
          <a:effectLst>
            <a:outerShdw blurRad="157308" dist="38100" algn="l" rotWithShape="0">
              <a:prstClr val="black">
                <a:alpha val="2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0AF9080-EFAB-0439-3D87-34FBAE8E5A76}"/>
              </a:ext>
            </a:extLst>
          </p:cNvPr>
          <p:cNvSpPr txBox="1"/>
          <p:nvPr/>
        </p:nvSpPr>
        <p:spPr>
          <a:xfrm>
            <a:off x="4527830" y="3037853"/>
            <a:ext cx="3136340" cy="4365682"/>
          </a:xfrm>
          <a:prstGeom prst="rect">
            <a:avLst/>
          </a:prstGeom>
          <a:noFill/>
        </p:spPr>
        <p:txBody>
          <a:bodyPr wrap="square" rtlCol="0">
            <a:spAutoFit/>
          </a:bodyPr>
          <a:lstStyle/>
          <a:p>
            <a:pPr lvl="0" algn="ctr">
              <a:lnSpc>
                <a:spcPct val="107000"/>
              </a:lnSpc>
            </a:pPr>
            <a:r>
              <a:rPr lang="es-ES" sz="1600" dirty="0">
                <a:effectLst/>
                <a:latin typeface="Arial" panose="020B0604020202020204" pitchFamily="34" charset="0"/>
                <a:ea typeface="Times New Roman" panose="02020603050405020304" pitchFamily="18" charset="0"/>
                <a:cs typeface="Arial" panose="020B0604020202020204" pitchFamily="34" charset="0"/>
              </a:rPr>
              <a:t>Materiales y actividades para difundir entre la población los efectos, activación de alertas y medidas: charlas informativas, mapas de refugios climáticos, refuerzo de la vigilancia a personas vulnerables, colocación de paneles informativos…</a:t>
            </a:r>
          </a:p>
          <a:p>
            <a:pPr marL="285750" indent="-285750" algn="ctr">
              <a:lnSpc>
                <a:spcPct val="107000"/>
              </a:lnSpc>
              <a:spcAft>
                <a:spcPts val="800"/>
              </a:spcAft>
              <a:buFont typeface="Arial" panose="020B0604020202020204" pitchFamily="34" charset="0"/>
              <a:buChar char="•"/>
            </a:pPr>
            <a:endParaRPr lang="es-ES" sz="1600" kern="100" dirty="0">
              <a:latin typeface="Arial" panose="020B0604020202020204" pitchFamily="34" charset="0"/>
              <a:cs typeface="Arial" panose="020B0604020202020204" pitchFamily="34" charset="0"/>
            </a:endParaRPr>
          </a:p>
          <a:p>
            <a:pPr algn="ctr">
              <a:lnSpc>
                <a:spcPct val="107000"/>
              </a:lnSpc>
              <a:spcAft>
                <a:spcPts val="800"/>
              </a:spcAft>
            </a:pPr>
            <a:endParaRPr lang="es-ES" sz="1600" b="1" kern="100" dirty="0">
              <a:latin typeface="Arial" panose="020B0604020202020204" pitchFamily="34" charset="0"/>
              <a:cs typeface="Arial" panose="020B0604020202020204" pitchFamily="34" charset="0"/>
            </a:endParaRPr>
          </a:p>
          <a:p>
            <a:pPr algn="ctr">
              <a:lnSpc>
                <a:spcPct val="107000"/>
              </a:lnSpc>
              <a:spcAft>
                <a:spcPts val="800"/>
              </a:spcAft>
            </a:pPr>
            <a:endParaRPr lang="es-ES" sz="1600" kern="100" dirty="0">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pPr>
            <a:endParaRPr lang="es-ES" sz="1600" kern="100" dirty="0">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pPr>
            <a:endParaRPr lang="es-ES" sz="1600"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ctr">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9" name="Título 8">
            <a:extLst>
              <a:ext uri="{FF2B5EF4-FFF2-40B4-BE49-F238E27FC236}">
                <a16:creationId xmlns:a16="http://schemas.microsoft.com/office/drawing/2014/main" id="{1FDB2261-9EC3-6A69-0F82-820D7C0BC9B3}"/>
              </a:ext>
            </a:extLst>
          </p:cNvPr>
          <p:cNvSpPr>
            <a:spLocks noGrp="1"/>
          </p:cNvSpPr>
          <p:nvPr>
            <p:ph type="title"/>
          </p:nvPr>
        </p:nvSpPr>
        <p:spPr>
          <a:xfrm>
            <a:off x="4625648" y="1864384"/>
            <a:ext cx="2881184" cy="1174581"/>
          </a:xfrm>
        </p:spPr>
        <p:txBody>
          <a:bodyPr>
            <a:normAutofit/>
          </a:bodyPr>
          <a:lstStyle/>
          <a:p>
            <a:pPr algn="ctr"/>
            <a:r>
              <a:rPr lang="en-GB" sz="2400" b="1">
                <a:solidFill>
                  <a:srgbClr val="8BB8E2"/>
                </a:solidFill>
                <a:latin typeface="Arial" panose="020B0604020202020204" pitchFamily="34" charset="0"/>
                <a:cs typeface="Arial" panose="020B0604020202020204" pitchFamily="34" charset="0"/>
              </a:rPr>
              <a:t>Acciones de comunicación y sensibilización</a:t>
            </a:r>
          </a:p>
        </p:txBody>
      </p:sp>
      <p:sp>
        <p:nvSpPr>
          <p:cNvPr id="19" name="Título 8">
            <a:extLst>
              <a:ext uri="{FF2B5EF4-FFF2-40B4-BE49-F238E27FC236}">
                <a16:creationId xmlns:a16="http://schemas.microsoft.com/office/drawing/2014/main" id="{535A4457-CACA-245E-B193-373DE1D31FBB}"/>
              </a:ext>
            </a:extLst>
          </p:cNvPr>
          <p:cNvSpPr txBox="1">
            <a:spLocks/>
          </p:cNvSpPr>
          <p:nvPr/>
        </p:nvSpPr>
        <p:spPr>
          <a:xfrm>
            <a:off x="9389935" y="153491"/>
            <a:ext cx="68001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chemeClr val="bg1"/>
                </a:solidFill>
                <a:latin typeface="Arial" panose="020B0604020202020204" pitchFamily="34" charset="0"/>
                <a:cs typeface="Arial" panose="020B0604020202020204" pitchFamily="34" charset="0"/>
              </a:rPr>
              <a:t>Planificación</a:t>
            </a:r>
          </a:p>
        </p:txBody>
      </p:sp>
      <p:pic>
        <p:nvPicPr>
          <p:cNvPr id="20" name="Imagen 19">
            <a:extLst>
              <a:ext uri="{FF2B5EF4-FFF2-40B4-BE49-F238E27FC236}">
                <a16:creationId xmlns:a16="http://schemas.microsoft.com/office/drawing/2014/main" id="{6D072FF9-BD41-941B-4468-E15E6D0E35CB}"/>
              </a:ext>
            </a:extLst>
          </p:cNvPr>
          <p:cNvPicPr>
            <a:picLocks noChangeAspect="1"/>
          </p:cNvPicPr>
          <p:nvPr/>
        </p:nvPicPr>
        <p:blipFill rotWithShape="1">
          <a:blip r:embed="rId5">
            <a:extLst>
              <a:ext uri="{28A0092B-C50C-407E-A947-70E740481C1C}">
                <a14:useLocalDpi xmlns:a14="http://schemas.microsoft.com/office/drawing/2010/main" val="0"/>
              </a:ext>
            </a:extLst>
          </a:blip>
          <a:srcRect l="70931" t="19572" r="6682" b="20418"/>
          <a:stretch/>
        </p:blipFill>
        <p:spPr>
          <a:xfrm>
            <a:off x="457199" y="1836625"/>
            <a:ext cx="1013255" cy="991348"/>
          </a:xfrm>
          <a:prstGeom prst="rect">
            <a:avLst/>
          </a:prstGeom>
        </p:spPr>
      </p:pic>
      <p:pic>
        <p:nvPicPr>
          <p:cNvPr id="21" name="Imagen 20">
            <a:extLst>
              <a:ext uri="{FF2B5EF4-FFF2-40B4-BE49-F238E27FC236}">
                <a16:creationId xmlns:a16="http://schemas.microsoft.com/office/drawing/2014/main" id="{DAF8AAC0-2D54-3841-6E71-8B515708D368}"/>
              </a:ext>
            </a:extLst>
          </p:cNvPr>
          <p:cNvPicPr>
            <a:picLocks noChangeAspect="1"/>
          </p:cNvPicPr>
          <p:nvPr/>
        </p:nvPicPr>
        <p:blipFill rotWithShape="1">
          <a:blip r:embed="rId5">
            <a:extLst>
              <a:ext uri="{28A0092B-C50C-407E-A947-70E740481C1C}">
                <a14:useLocalDpi xmlns:a14="http://schemas.microsoft.com/office/drawing/2010/main" val="0"/>
              </a:ext>
            </a:extLst>
          </a:blip>
          <a:srcRect l="70930" t="19572" r="6683" b="20418"/>
          <a:stretch/>
        </p:blipFill>
        <p:spPr>
          <a:xfrm>
            <a:off x="10812161" y="1951503"/>
            <a:ext cx="1013255" cy="991348"/>
          </a:xfrm>
          <a:prstGeom prst="rect">
            <a:avLst/>
          </a:prstGeom>
        </p:spPr>
      </p:pic>
      <p:sp>
        <p:nvSpPr>
          <p:cNvPr id="4" name="CuadroTexto 3">
            <a:extLst>
              <a:ext uri="{FF2B5EF4-FFF2-40B4-BE49-F238E27FC236}">
                <a16:creationId xmlns:a16="http://schemas.microsoft.com/office/drawing/2014/main" id="{F2B9B1DC-1FFE-318C-CDF1-0004B1C3FE40}"/>
              </a:ext>
            </a:extLst>
          </p:cNvPr>
          <p:cNvSpPr txBox="1"/>
          <p:nvPr/>
        </p:nvSpPr>
        <p:spPr>
          <a:xfrm>
            <a:off x="7606178" y="5003056"/>
            <a:ext cx="3844031" cy="738664"/>
          </a:xfrm>
          <a:prstGeom prst="rect">
            <a:avLst/>
          </a:prstGeom>
          <a:noFill/>
        </p:spPr>
        <p:txBody>
          <a:bodyPr wrap="square" rtlCol="0">
            <a:spAutoFit/>
          </a:bodyPr>
          <a:lstStyle/>
          <a:p>
            <a:pPr algn="r"/>
            <a:r>
              <a:rPr lang="en-GB" sz="1050" i="1" kern="100">
                <a:solidFill>
                  <a:srgbClr val="44546A"/>
                </a:solidFill>
                <a:latin typeface="Calibri" panose="020F0502020204030204" pitchFamily="34" charset="0"/>
                <a:cs typeface="Times New Roman" panose="02020603050405020304" pitchFamily="18" charset="0"/>
              </a:rPr>
              <a:t>Ejemplo de paneles informativos señalando refugios climáticos en Toronto. </a:t>
            </a:r>
            <a:r>
              <a:rPr lang="en-GB" sz="1050" i="1" u="sng" kern="100">
                <a:solidFill>
                  <a:srgbClr val="44546A"/>
                </a:solidFill>
                <a:latin typeface="Calibri" panose="020F0502020204030204" pitchFamily="34" charset="0"/>
                <a:cs typeface="Times New Roman" panose="02020603050405020304" pitchFamily="18" charset="0"/>
                <a:hlinkClick r:id="rId4"/>
              </a:rPr>
              <a:t>https://www.c40knowledgehub.org/s/article/How-to-adapt-your-city-to-extreme-heat?language=en_US</a:t>
            </a:r>
            <a:endParaRPr lang="en-GB" sz="1050" i="1" u="sng" kern="100">
              <a:solidFill>
                <a:srgbClr val="44546A"/>
              </a:solidFill>
              <a:latin typeface="Calibri" panose="020F0502020204030204" pitchFamily="34" charset="0"/>
              <a:cs typeface="Times New Roman" panose="02020603050405020304" pitchFamily="18" charset="0"/>
            </a:endParaRPr>
          </a:p>
          <a:p>
            <a:pPr algn="r"/>
            <a:endParaRPr lang="en-GB" sz="1050" i="1" u="sng" kern="100">
              <a:solidFill>
                <a:srgbClr val="44546A"/>
              </a:solidFill>
              <a:latin typeface="Calibri" panose="020F0502020204030204" pitchFamily="34" charset="0"/>
              <a:cs typeface="Times New Roman" panose="02020603050405020304" pitchFamily="18" charset="0"/>
            </a:endParaRPr>
          </a:p>
        </p:txBody>
      </p:sp>
      <p:sp>
        <p:nvSpPr>
          <p:cNvPr id="24" name="Elipse 23">
            <a:extLst>
              <a:ext uri="{FF2B5EF4-FFF2-40B4-BE49-F238E27FC236}">
                <a16:creationId xmlns:a16="http://schemas.microsoft.com/office/drawing/2014/main" id="{188538A4-AA06-EB56-D58E-525A03A7BB16}"/>
              </a:ext>
            </a:extLst>
          </p:cNvPr>
          <p:cNvSpPr/>
          <p:nvPr/>
        </p:nvSpPr>
        <p:spPr>
          <a:xfrm>
            <a:off x="11732746" y="1822574"/>
            <a:ext cx="185340" cy="20980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6C957C2E-E97D-8AD4-1015-32D5B7A99319}"/>
              </a:ext>
            </a:extLst>
          </p:cNvPr>
          <p:cNvSpPr/>
          <p:nvPr/>
        </p:nvSpPr>
        <p:spPr>
          <a:xfrm>
            <a:off x="1353070" y="1822574"/>
            <a:ext cx="185340" cy="20980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ABA056C7-2053-4FEC-8893-08E6D7EC5291}"/>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riángulo 7">
            <a:extLst>
              <a:ext uri="{FF2B5EF4-FFF2-40B4-BE49-F238E27FC236}">
                <a16:creationId xmlns:a16="http://schemas.microsoft.com/office/drawing/2014/main" id="{88F457B7-31C0-47CB-A331-B7C7343D5793}"/>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3ABA127A-C432-4C9D-976D-AF1BF78DFA4B}"/>
              </a:ext>
            </a:extLst>
          </p:cNvPr>
          <p:cNvSpPr txBox="1"/>
          <p:nvPr/>
        </p:nvSpPr>
        <p:spPr>
          <a:xfrm>
            <a:off x="1105414" y="471975"/>
            <a:ext cx="7485299" cy="707886"/>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Próximos pasos– Elaboración del Plan de Acción Local frente a las altas temperaturas extremas</a:t>
            </a:r>
          </a:p>
        </p:txBody>
      </p:sp>
      <p:sp>
        <p:nvSpPr>
          <p:cNvPr id="31" name="Título 1">
            <a:extLst>
              <a:ext uri="{FF2B5EF4-FFF2-40B4-BE49-F238E27FC236}">
                <a16:creationId xmlns:a16="http://schemas.microsoft.com/office/drawing/2014/main" id="{0EC7A261-6F7D-4D57-B5A5-A39F007A9D33}"/>
              </a:ext>
            </a:extLst>
          </p:cNvPr>
          <p:cNvSpPr txBox="1">
            <a:spLocks/>
          </p:cNvSpPr>
          <p:nvPr/>
        </p:nvSpPr>
        <p:spPr>
          <a:xfrm>
            <a:off x="381977" y="393286"/>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a:solidFill>
                  <a:srgbClr val="F8B550"/>
                </a:solidFill>
                <a:latin typeface="Arial" panose="020B0604020202020204" pitchFamily="34" charset="0"/>
                <a:cs typeface="Arial" panose="020B0604020202020204" pitchFamily="34" charset="0"/>
              </a:rPr>
              <a:t>6</a:t>
            </a:r>
          </a:p>
        </p:txBody>
      </p:sp>
      <p:sp>
        <p:nvSpPr>
          <p:cNvPr id="13" name="CuadroTexto 12">
            <a:extLst>
              <a:ext uri="{FF2B5EF4-FFF2-40B4-BE49-F238E27FC236}">
                <a16:creationId xmlns:a16="http://schemas.microsoft.com/office/drawing/2014/main" id="{F708DC95-BBEC-A814-928F-45A5B4EBD23E}"/>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173945B3-C1E8-1D7A-8449-72D93B8A5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363898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AF9080-EFAB-0439-3D87-34FBAE8E5A76}"/>
              </a:ext>
            </a:extLst>
          </p:cNvPr>
          <p:cNvSpPr txBox="1"/>
          <p:nvPr/>
        </p:nvSpPr>
        <p:spPr>
          <a:xfrm>
            <a:off x="980242" y="1331444"/>
            <a:ext cx="4054213" cy="4888005"/>
          </a:xfrm>
          <a:prstGeom prst="rect">
            <a:avLst/>
          </a:prstGeom>
          <a:noFill/>
        </p:spPr>
        <p:txBody>
          <a:bodyPr wrap="square" rtlCol="0">
            <a:spAutoFit/>
          </a:bodyPr>
          <a:lstStyle/>
          <a:p>
            <a:endParaRPr lang="es-ES" sz="1600" i="1"/>
          </a:p>
          <a:p>
            <a:r>
              <a:rPr lang="es-ES" sz="1600" i="1">
                <a:highlight>
                  <a:srgbClr val="D2E2F5"/>
                </a:highlight>
              </a:rPr>
              <a:t>Al igual que para la validación del diagnóstico, dependiendo del tamaño del grupo, puede tratarse de una pregunta al aire o puede organizarse dividiendo a los participantes en grupos y planteando ejercicios para fomentar el debate.  </a:t>
            </a:r>
          </a:p>
          <a:p>
            <a:pPr algn="just">
              <a:lnSpc>
                <a:spcPct val="107000"/>
              </a:lnSpc>
              <a:spcAft>
                <a:spcPts val="800"/>
              </a:spcAft>
            </a:pPr>
            <a:endParaRPr lang="es-ES" sz="1600" b="1" i="1" kern="100">
              <a:highlight>
                <a:srgbClr val="D2E2F5"/>
              </a:highlight>
              <a:latin typeface="Calibri" panose="020F0502020204030204" pitchFamily="34" charset="0"/>
              <a:cs typeface="Times New Roman" panose="02020603050405020304" pitchFamily="18" charset="0"/>
            </a:endParaRPr>
          </a:p>
          <a:p>
            <a:pPr algn="just">
              <a:lnSpc>
                <a:spcPct val="107000"/>
              </a:lnSpc>
              <a:spcAft>
                <a:spcPts val="800"/>
              </a:spcAft>
            </a:pPr>
            <a:r>
              <a:rPr lang="es-ES" sz="1600" i="1" kern="100">
                <a:highlight>
                  <a:srgbClr val="D2E2F5"/>
                </a:highlight>
                <a:latin typeface="Calibri" panose="020F0502020204030204" pitchFamily="34" charset="0"/>
                <a:cs typeface="Times New Roman" panose="02020603050405020304" pitchFamily="18" charset="0"/>
              </a:rPr>
              <a:t>Se puede también colocar paneles y repartir </a:t>
            </a:r>
            <a:r>
              <a:rPr lang="es-ES" sz="1600" i="1" kern="100" err="1">
                <a:highlight>
                  <a:srgbClr val="D2E2F5"/>
                </a:highlight>
                <a:latin typeface="Calibri" panose="020F0502020204030204" pitchFamily="34" charset="0"/>
                <a:cs typeface="Times New Roman" panose="02020603050405020304" pitchFamily="18" charset="0"/>
              </a:rPr>
              <a:t>post-its</a:t>
            </a:r>
            <a:r>
              <a:rPr lang="es-ES" sz="1600" i="1" kern="100">
                <a:highlight>
                  <a:srgbClr val="D2E2F5"/>
                </a:highlight>
                <a:latin typeface="Calibri" panose="020F0502020204030204" pitchFamily="34" charset="0"/>
                <a:cs typeface="Times New Roman" panose="02020603050405020304" pitchFamily="18" charset="0"/>
              </a:rPr>
              <a:t> a los participantes para que escriban sus ideas. </a:t>
            </a:r>
          </a:p>
          <a:p>
            <a:pPr algn="just">
              <a:lnSpc>
                <a:spcPct val="107000"/>
              </a:lnSpc>
              <a:spcAft>
                <a:spcPts val="800"/>
              </a:spcAft>
            </a:pPr>
            <a:endParaRPr lang="es-ES" sz="1600" b="1" kern="100">
              <a:highlight>
                <a:srgbClr val="D2E2F5"/>
              </a:highlight>
              <a:latin typeface="Calibri" panose="020F0502020204030204" pitchFamily="34" charset="0"/>
              <a:cs typeface="Times New Roman" panose="02020603050405020304" pitchFamily="18" charset="0"/>
            </a:endParaRPr>
          </a:p>
          <a:p>
            <a:pPr algn="just">
              <a:lnSpc>
                <a:spcPct val="107000"/>
              </a:lnSpc>
              <a:spcAft>
                <a:spcPts val="800"/>
              </a:spcAft>
            </a:pPr>
            <a:endParaRPr lang="es-ES" sz="1600" kern="1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s-ES" sz="1600" kern="1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s-ES" sz="16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latin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5895CBB7-2EDD-45B4-9B4C-4F1DAD1E04B6}"/>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riángulo 7">
            <a:extLst>
              <a:ext uri="{FF2B5EF4-FFF2-40B4-BE49-F238E27FC236}">
                <a16:creationId xmlns:a16="http://schemas.microsoft.com/office/drawing/2014/main" id="{A195B83E-2386-4378-B549-F7E5C7036B18}"/>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B7B5490D-E323-404E-A936-FB397D17CD73}"/>
              </a:ext>
            </a:extLst>
          </p:cNvPr>
          <p:cNvSpPr txBox="1"/>
          <p:nvPr/>
        </p:nvSpPr>
        <p:spPr>
          <a:xfrm>
            <a:off x="1105414" y="598975"/>
            <a:ext cx="7485299" cy="400110"/>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Recogida de propuestas</a:t>
            </a:r>
          </a:p>
        </p:txBody>
      </p:sp>
      <p:sp>
        <p:nvSpPr>
          <p:cNvPr id="7" name="Título 1">
            <a:extLst>
              <a:ext uri="{FF2B5EF4-FFF2-40B4-BE49-F238E27FC236}">
                <a16:creationId xmlns:a16="http://schemas.microsoft.com/office/drawing/2014/main" id="{E988599A-0535-40FB-8DAD-0352B08CCB51}"/>
              </a:ext>
            </a:extLst>
          </p:cNvPr>
          <p:cNvSpPr txBox="1">
            <a:spLocks/>
          </p:cNvSpPr>
          <p:nvPr/>
        </p:nvSpPr>
        <p:spPr>
          <a:xfrm>
            <a:off x="381977" y="393286"/>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a:solidFill>
                  <a:srgbClr val="F8B550"/>
                </a:solidFill>
                <a:latin typeface="Arial" panose="020B0604020202020204" pitchFamily="34" charset="0"/>
                <a:cs typeface="Arial" panose="020B0604020202020204" pitchFamily="34" charset="0"/>
              </a:rPr>
              <a:t>7</a:t>
            </a:r>
          </a:p>
        </p:txBody>
      </p:sp>
      <p:sp>
        <p:nvSpPr>
          <p:cNvPr id="10" name="Rectángulo 9">
            <a:extLst>
              <a:ext uri="{FF2B5EF4-FFF2-40B4-BE49-F238E27FC236}">
                <a16:creationId xmlns:a16="http://schemas.microsoft.com/office/drawing/2014/main" id="{0DEB7082-C103-4D1D-98A0-A129815B841A}"/>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932A6353-74F7-4D6D-8679-BE18B5B65C55}"/>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15|</a:t>
            </a:r>
          </a:p>
        </p:txBody>
      </p:sp>
      <p:sp>
        <p:nvSpPr>
          <p:cNvPr id="16" name="CuadroTexto 15">
            <a:extLst>
              <a:ext uri="{FF2B5EF4-FFF2-40B4-BE49-F238E27FC236}">
                <a16:creationId xmlns:a16="http://schemas.microsoft.com/office/drawing/2014/main" id="{2E390499-AAD0-4A3D-A5D7-21B8EC138720}"/>
              </a:ext>
            </a:extLst>
          </p:cNvPr>
          <p:cNvSpPr txBox="1"/>
          <p:nvPr/>
        </p:nvSpPr>
        <p:spPr>
          <a:xfrm>
            <a:off x="3063875" y="3244334"/>
            <a:ext cx="6203950" cy="369332"/>
          </a:xfrm>
          <a:prstGeom prst="rect">
            <a:avLst/>
          </a:prstGeom>
          <a:noFill/>
        </p:spPr>
        <p:txBody>
          <a:bodyPr wrap="square">
            <a:spAutoFit/>
          </a:bodyPr>
          <a:lstStyle/>
          <a:p>
            <a:endParaRPr lang="en-GB"/>
          </a:p>
        </p:txBody>
      </p:sp>
      <p:pic>
        <p:nvPicPr>
          <p:cNvPr id="20" name="Imagen 19">
            <a:extLst>
              <a:ext uri="{FF2B5EF4-FFF2-40B4-BE49-F238E27FC236}">
                <a16:creationId xmlns:a16="http://schemas.microsoft.com/office/drawing/2014/main" id="{DCF6FA33-94EB-4C4E-9013-47945FA4BC78}"/>
              </a:ext>
            </a:extLst>
          </p:cNvPr>
          <p:cNvPicPr>
            <a:picLocks noChangeAspect="1"/>
          </p:cNvPicPr>
          <p:nvPr/>
        </p:nvPicPr>
        <p:blipFill>
          <a:blip r:embed="rId2"/>
          <a:stretch>
            <a:fillRect/>
          </a:stretch>
        </p:blipFill>
        <p:spPr>
          <a:xfrm>
            <a:off x="5822529" y="1595046"/>
            <a:ext cx="5536367" cy="3658668"/>
          </a:xfrm>
          <a:prstGeom prst="rect">
            <a:avLst/>
          </a:prstGeom>
        </p:spPr>
      </p:pic>
      <p:sp>
        <p:nvSpPr>
          <p:cNvPr id="3" name="Rectángulo redondeado 2">
            <a:extLst>
              <a:ext uri="{FF2B5EF4-FFF2-40B4-BE49-F238E27FC236}">
                <a16:creationId xmlns:a16="http://schemas.microsoft.com/office/drawing/2014/main" id="{1A933F9D-4381-526D-3588-61E2A45800AF}"/>
              </a:ext>
            </a:extLst>
          </p:cNvPr>
          <p:cNvSpPr/>
          <p:nvPr/>
        </p:nvSpPr>
        <p:spPr>
          <a:xfrm>
            <a:off x="875362" y="1442068"/>
            <a:ext cx="4526955" cy="3964625"/>
          </a:xfrm>
          <a:prstGeom prst="roundRect">
            <a:avLst>
              <a:gd name="adj" fmla="val 3596"/>
            </a:avLst>
          </a:prstGeom>
          <a:noFill/>
          <a:ln>
            <a:solidFill>
              <a:srgbClr val="F7A1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085F5F27-57D0-65D8-0AC9-1372EC570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82" y="1219051"/>
            <a:ext cx="441653" cy="441653"/>
          </a:xfrm>
          <a:prstGeom prst="rect">
            <a:avLst/>
          </a:prstGeom>
        </p:spPr>
      </p:pic>
      <p:sp>
        <p:nvSpPr>
          <p:cNvPr id="9" name="Rectángulo redondeado 8">
            <a:extLst>
              <a:ext uri="{FF2B5EF4-FFF2-40B4-BE49-F238E27FC236}">
                <a16:creationId xmlns:a16="http://schemas.microsoft.com/office/drawing/2014/main" id="{E500F7EA-5C30-781C-5BDC-34F844BF7DCC}"/>
              </a:ext>
            </a:extLst>
          </p:cNvPr>
          <p:cNvSpPr/>
          <p:nvPr/>
        </p:nvSpPr>
        <p:spPr>
          <a:xfrm>
            <a:off x="5647058" y="1442068"/>
            <a:ext cx="5890960" cy="3964625"/>
          </a:xfrm>
          <a:prstGeom prst="roundRect">
            <a:avLst>
              <a:gd name="adj" fmla="val 3066"/>
            </a:avLst>
          </a:prstGeom>
          <a:noFill/>
          <a:ln>
            <a:solidFill>
              <a:srgbClr val="F7A1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a:extLst>
              <a:ext uri="{FF2B5EF4-FFF2-40B4-BE49-F238E27FC236}">
                <a16:creationId xmlns:a16="http://schemas.microsoft.com/office/drawing/2014/main" id="{45EBBA4B-2973-A459-475F-710C56350443}"/>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81B2CF5F-4D3B-7C02-B5B4-853CCDC72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393066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BC0BFB-4F11-E6EF-69BB-F3C5A1B08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n 7">
            <a:extLst>
              <a:ext uri="{FF2B5EF4-FFF2-40B4-BE49-F238E27FC236}">
                <a16:creationId xmlns:a16="http://schemas.microsoft.com/office/drawing/2014/main" id="{E4C510B1-AF05-9C06-E1F1-896239D53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6" y="5894516"/>
            <a:ext cx="4721826" cy="775990"/>
          </a:xfrm>
          <a:prstGeom prst="rect">
            <a:avLst/>
          </a:prstGeom>
        </p:spPr>
      </p:pic>
      <p:sp>
        <p:nvSpPr>
          <p:cNvPr id="10" name="Título 9">
            <a:extLst>
              <a:ext uri="{FF2B5EF4-FFF2-40B4-BE49-F238E27FC236}">
                <a16:creationId xmlns:a16="http://schemas.microsoft.com/office/drawing/2014/main" id="{4F4BFA61-307B-8186-BF12-244A0E71F162}"/>
              </a:ext>
            </a:extLst>
          </p:cNvPr>
          <p:cNvSpPr>
            <a:spLocks noGrp="1"/>
          </p:cNvSpPr>
          <p:nvPr>
            <p:ph type="ctrTitle"/>
          </p:nvPr>
        </p:nvSpPr>
        <p:spPr>
          <a:xfrm>
            <a:off x="368300" y="559658"/>
            <a:ext cx="7339618" cy="926242"/>
          </a:xfrm>
        </p:spPr>
        <p:txBody>
          <a:bodyPr>
            <a:normAutofit/>
          </a:bodyPr>
          <a:lstStyle/>
          <a:p>
            <a:r>
              <a:rPr lang="es-ES" sz="5400" b="1">
                <a:latin typeface="Arial" panose="020B0604020202020204" pitchFamily="34" charset="0"/>
                <a:cs typeface="Arial" panose="020B0604020202020204" pitchFamily="34" charset="0"/>
              </a:rPr>
              <a:t>GRACIAS</a:t>
            </a:r>
          </a:p>
        </p:txBody>
      </p:sp>
      <p:sp>
        <p:nvSpPr>
          <p:cNvPr id="2" name="Subtítulo 2">
            <a:extLst>
              <a:ext uri="{FF2B5EF4-FFF2-40B4-BE49-F238E27FC236}">
                <a16:creationId xmlns:a16="http://schemas.microsoft.com/office/drawing/2014/main" id="{41D95E6C-A0A4-A09D-9059-A6B64A3BE5E9}"/>
              </a:ext>
            </a:extLst>
          </p:cNvPr>
          <p:cNvSpPr>
            <a:spLocks noGrp="1"/>
          </p:cNvSpPr>
          <p:nvPr>
            <p:ph type="subTitle" idx="1"/>
          </p:nvPr>
        </p:nvSpPr>
        <p:spPr>
          <a:xfrm>
            <a:off x="9744654" y="6419269"/>
            <a:ext cx="2315458" cy="251237"/>
          </a:xfrm>
        </p:spPr>
        <p:txBody>
          <a:bodyPr>
            <a:normAutofit fontScale="40000" lnSpcReduction="20000"/>
          </a:bodyPr>
          <a:lstStyle/>
          <a:p>
            <a:pPr algn="l"/>
            <a:r>
              <a:rPr lang="es-ES" sz="1600" dirty="0" err="1">
                <a:latin typeface="Arial Narrow" panose="020B0604020202020204" pitchFamily="34" charset="0"/>
                <a:cs typeface="Arial Narrow" panose="020B0604020202020204" pitchFamily="34" charset="0"/>
              </a:rPr>
              <a:t>Eurovertice</a:t>
            </a:r>
            <a:r>
              <a:rPr lang="es-ES" sz="1600" dirty="0">
                <a:latin typeface="Arial Narrow" panose="020B0604020202020204" pitchFamily="34" charset="0"/>
                <a:cs typeface="Arial Narrow" panose="020B0604020202020204" pitchFamily="34" charset="0"/>
              </a:rPr>
              <a:t> Consultores S.L.</a:t>
            </a:r>
            <a:endParaRPr lang="es-ES" sz="1600" dirty="0">
              <a:latin typeface="Arial Narrow" panose="020B0604020202020204" pitchFamily="34" charset="0"/>
              <a:cs typeface="Arial Narrow" panose="020B0604020202020204" pitchFamily="34" charset="0"/>
              <a:hlinkClick r:id="rId4"/>
            </a:endParaRPr>
          </a:p>
        </p:txBody>
      </p:sp>
      <p:sp>
        <p:nvSpPr>
          <p:cNvPr id="6" name="Marcador de contenido 2">
            <a:extLst>
              <a:ext uri="{FF2B5EF4-FFF2-40B4-BE49-F238E27FC236}">
                <a16:creationId xmlns:a16="http://schemas.microsoft.com/office/drawing/2014/main" id="{EC97C21F-5F64-42C3-A060-1109930C10EE}"/>
              </a:ext>
            </a:extLst>
          </p:cNvPr>
          <p:cNvSpPr txBox="1">
            <a:spLocks/>
          </p:cNvSpPr>
          <p:nvPr/>
        </p:nvSpPr>
        <p:spPr>
          <a:xfrm>
            <a:off x="271780" y="1782234"/>
            <a:ext cx="6903720" cy="40233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GB" cap="none" spc="0" dirty="0">
                <a:solidFill>
                  <a:schemeClr val="tx1"/>
                </a:solidFill>
              </a:rPr>
              <a:t>Para más información, contacta con:</a:t>
            </a:r>
          </a:p>
          <a:p>
            <a:r>
              <a:rPr lang="en-GB" cap="none" spc="0" dirty="0">
                <a:solidFill>
                  <a:schemeClr val="tx1"/>
                </a:solidFill>
                <a:highlight>
                  <a:srgbClr val="D2E2F5"/>
                </a:highlight>
              </a:rPr>
              <a:t>[</a:t>
            </a:r>
            <a:r>
              <a:rPr lang="en-GB" cap="none" spc="0" dirty="0" err="1">
                <a:solidFill>
                  <a:schemeClr val="tx1"/>
                </a:solidFill>
                <a:highlight>
                  <a:srgbClr val="D2E2F5"/>
                </a:highlight>
              </a:rPr>
              <a:t>Nombre</a:t>
            </a:r>
            <a:r>
              <a:rPr lang="en-GB" cap="none" spc="0" dirty="0">
                <a:solidFill>
                  <a:schemeClr val="tx1"/>
                </a:solidFill>
                <a:highlight>
                  <a:srgbClr val="D2E2F5"/>
                </a:highlight>
              </a:rPr>
              <a:t>]</a:t>
            </a:r>
          </a:p>
          <a:p>
            <a:r>
              <a:rPr lang="en-GB" cap="none" spc="0" dirty="0">
                <a:solidFill>
                  <a:schemeClr val="tx1"/>
                </a:solidFill>
                <a:highlight>
                  <a:srgbClr val="D2E2F5"/>
                </a:highlight>
              </a:rPr>
              <a:t>[cargo]</a:t>
            </a:r>
          </a:p>
          <a:p>
            <a:r>
              <a:rPr lang="en-GB" cap="none" spc="0" dirty="0">
                <a:solidFill>
                  <a:schemeClr val="tx1"/>
                </a:solidFill>
                <a:highlight>
                  <a:srgbClr val="D2E2F5"/>
                </a:highlight>
              </a:rPr>
              <a:t>[</a:t>
            </a:r>
            <a:r>
              <a:rPr lang="en-GB" cap="none" spc="0" dirty="0" err="1">
                <a:solidFill>
                  <a:schemeClr val="tx1"/>
                </a:solidFill>
                <a:highlight>
                  <a:srgbClr val="D2E2F5"/>
                </a:highlight>
              </a:rPr>
              <a:t>teléfono</a:t>
            </a:r>
            <a:r>
              <a:rPr lang="en-GB" cap="none" spc="0" dirty="0">
                <a:solidFill>
                  <a:schemeClr val="tx1"/>
                </a:solidFill>
                <a:highlight>
                  <a:srgbClr val="D2E2F5"/>
                </a:highlight>
              </a:rPr>
              <a:t>]</a:t>
            </a:r>
          </a:p>
          <a:p>
            <a:r>
              <a:rPr lang="en-GB" cap="none" spc="0" dirty="0">
                <a:solidFill>
                  <a:schemeClr val="tx1"/>
                </a:solidFill>
                <a:highlight>
                  <a:srgbClr val="D2E2F5"/>
                </a:highlight>
              </a:rPr>
              <a:t>[email]</a:t>
            </a:r>
          </a:p>
        </p:txBody>
      </p:sp>
      <p:pic>
        <p:nvPicPr>
          <p:cNvPr id="3" name="Imagen 2">
            <a:extLst>
              <a:ext uri="{FF2B5EF4-FFF2-40B4-BE49-F238E27FC236}">
                <a16:creationId xmlns:a16="http://schemas.microsoft.com/office/drawing/2014/main" id="{756DD08B-DF02-39F8-8D2C-783F68E680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444" y="2270085"/>
            <a:ext cx="441653" cy="441653"/>
          </a:xfrm>
          <a:prstGeom prst="rect">
            <a:avLst/>
          </a:prstGeom>
        </p:spPr>
      </p:pic>
      <p:pic>
        <p:nvPicPr>
          <p:cNvPr id="4" name="Imagen 3">
            <a:extLst>
              <a:ext uri="{FF2B5EF4-FFF2-40B4-BE49-F238E27FC236}">
                <a16:creationId xmlns:a16="http://schemas.microsoft.com/office/drawing/2014/main" id="{7573FC5A-391D-9CBB-39D6-5A336F074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4093" y="2764072"/>
            <a:ext cx="441653" cy="441653"/>
          </a:xfrm>
          <a:prstGeom prst="rect">
            <a:avLst/>
          </a:prstGeom>
        </p:spPr>
      </p:pic>
      <p:pic>
        <p:nvPicPr>
          <p:cNvPr id="7" name="Imagen 6">
            <a:extLst>
              <a:ext uri="{FF2B5EF4-FFF2-40B4-BE49-F238E27FC236}">
                <a16:creationId xmlns:a16="http://schemas.microsoft.com/office/drawing/2014/main" id="{30274D51-8483-2ABD-CF8B-DBFF13953F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444" y="3268568"/>
            <a:ext cx="441653" cy="441653"/>
          </a:xfrm>
          <a:prstGeom prst="rect">
            <a:avLst/>
          </a:prstGeom>
        </p:spPr>
      </p:pic>
      <p:pic>
        <p:nvPicPr>
          <p:cNvPr id="9" name="Imagen 8">
            <a:extLst>
              <a:ext uri="{FF2B5EF4-FFF2-40B4-BE49-F238E27FC236}">
                <a16:creationId xmlns:a16="http://schemas.microsoft.com/office/drawing/2014/main" id="{FEAF792D-B317-FF93-978F-428244E8A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3582" y="3804595"/>
            <a:ext cx="441653" cy="441653"/>
          </a:xfrm>
          <a:prstGeom prst="rect">
            <a:avLst/>
          </a:prstGeom>
        </p:spPr>
      </p:pic>
    </p:spTree>
    <p:extLst>
      <p:ext uri="{BB962C8B-B14F-4D97-AF65-F5344CB8AC3E}">
        <p14:creationId xmlns:p14="http://schemas.microsoft.com/office/powerpoint/2010/main" val="417240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AE5D781D-DE42-721C-31ED-14F66E559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814" y="4318566"/>
            <a:ext cx="11051087" cy="2539434"/>
          </a:xfrm>
          <a:prstGeom prst="rect">
            <a:avLst/>
          </a:prstGeom>
        </p:spPr>
      </p:pic>
      <p:sp>
        <p:nvSpPr>
          <p:cNvPr id="29" name="Rectángulo 28">
            <a:extLst>
              <a:ext uri="{FF2B5EF4-FFF2-40B4-BE49-F238E27FC236}">
                <a16:creationId xmlns:a16="http://schemas.microsoft.com/office/drawing/2014/main" id="{62DFC90B-9DFE-27F6-95B7-1D9A555E72A8}"/>
              </a:ext>
            </a:extLst>
          </p:cNvPr>
          <p:cNvSpPr/>
          <p:nvPr/>
        </p:nvSpPr>
        <p:spPr>
          <a:xfrm>
            <a:off x="826102" y="3198739"/>
            <a:ext cx="6945866" cy="755582"/>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Rectángulo 29">
            <a:extLst>
              <a:ext uri="{FF2B5EF4-FFF2-40B4-BE49-F238E27FC236}">
                <a16:creationId xmlns:a16="http://schemas.microsoft.com/office/drawing/2014/main" id="{223FCC97-4FBD-BB6D-FB6E-FA7A18EE081F}"/>
              </a:ext>
            </a:extLst>
          </p:cNvPr>
          <p:cNvSpPr/>
          <p:nvPr/>
        </p:nvSpPr>
        <p:spPr>
          <a:xfrm>
            <a:off x="861773" y="5002032"/>
            <a:ext cx="6910195" cy="802309"/>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Rectángulo 30">
            <a:extLst>
              <a:ext uri="{FF2B5EF4-FFF2-40B4-BE49-F238E27FC236}">
                <a16:creationId xmlns:a16="http://schemas.microsoft.com/office/drawing/2014/main" id="{D69ADADD-57AF-9443-183F-840AE598314E}"/>
              </a:ext>
            </a:extLst>
          </p:cNvPr>
          <p:cNvSpPr/>
          <p:nvPr/>
        </p:nvSpPr>
        <p:spPr>
          <a:xfrm>
            <a:off x="826100" y="5975751"/>
            <a:ext cx="6935358" cy="691115"/>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12B011E3-7E85-2AE1-DBFE-7504234F4935}"/>
              </a:ext>
            </a:extLst>
          </p:cNvPr>
          <p:cNvSpPr/>
          <p:nvPr/>
        </p:nvSpPr>
        <p:spPr>
          <a:xfrm>
            <a:off x="826102" y="1317741"/>
            <a:ext cx="6935356" cy="602723"/>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6F4CFF59-EBF6-B247-22C4-4CF1C7E3DBBF}"/>
              </a:ext>
            </a:extLst>
          </p:cNvPr>
          <p:cNvSpPr/>
          <p:nvPr/>
        </p:nvSpPr>
        <p:spPr>
          <a:xfrm>
            <a:off x="826102" y="2091875"/>
            <a:ext cx="6935356" cy="935453"/>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5F5BCD6A-7A4F-29C3-E06A-0428FEB88115}"/>
              </a:ext>
            </a:extLst>
          </p:cNvPr>
          <p:cNvSpPr/>
          <p:nvPr/>
        </p:nvSpPr>
        <p:spPr>
          <a:xfrm>
            <a:off x="826100" y="170228"/>
            <a:ext cx="6935358" cy="976102"/>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51DC3C6E-12C0-17A4-21BF-956C2D7EEBCD}"/>
              </a:ext>
            </a:extLst>
          </p:cNvPr>
          <p:cNvSpPr txBox="1">
            <a:spLocks/>
          </p:cNvSpPr>
          <p:nvPr/>
        </p:nvSpPr>
        <p:spPr>
          <a:xfrm>
            <a:off x="502373" y="241725"/>
            <a:ext cx="685072"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dirty="0">
                <a:solidFill>
                  <a:srgbClr val="F8B550"/>
                </a:solidFill>
                <a:latin typeface="Arial" panose="020B0604020202020204" pitchFamily="34" charset="0"/>
                <a:cs typeface="Arial" panose="020B0604020202020204" pitchFamily="34" charset="0"/>
              </a:rPr>
              <a:t>1</a:t>
            </a:r>
          </a:p>
        </p:txBody>
      </p:sp>
      <p:sp>
        <p:nvSpPr>
          <p:cNvPr id="12" name="CuadroTexto 11">
            <a:extLst>
              <a:ext uri="{FF2B5EF4-FFF2-40B4-BE49-F238E27FC236}">
                <a16:creationId xmlns:a16="http://schemas.microsoft.com/office/drawing/2014/main" id="{76679330-2D55-2CEC-AFBF-5658803096A6}"/>
              </a:ext>
            </a:extLst>
          </p:cNvPr>
          <p:cNvSpPr txBox="1"/>
          <p:nvPr/>
        </p:nvSpPr>
        <p:spPr>
          <a:xfrm>
            <a:off x="1105415" y="150448"/>
            <a:ext cx="6666554" cy="1015663"/>
          </a:xfrm>
          <a:prstGeom prst="rect">
            <a:avLst/>
          </a:prstGeom>
          <a:noFill/>
        </p:spPr>
        <p:txBody>
          <a:bodyPr wrap="square" rtlCol="0">
            <a:spAutoFit/>
          </a:bodyPr>
          <a:lstStyle/>
          <a:p>
            <a:r>
              <a:rPr lang="en-GB" sz="2000" b="1" dirty="0">
                <a:solidFill>
                  <a:schemeClr val="bg2">
                    <a:lumMod val="25000"/>
                  </a:schemeClr>
                </a:solidFill>
                <a:latin typeface="Arial" panose="020B0604020202020204" pitchFamily="34" charset="0"/>
                <a:cs typeface="Arial" panose="020B0604020202020204" pitchFamily="34" charset="0"/>
              </a:rPr>
              <a:t>¿Por </a:t>
            </a:r>
            <a:r>
              <a:rPr lang="en-GB" sz="2000" b="1" dirty="0" err="1">
                <a:solidFill>
                  <a:schemeClr val="bg2">
                    <a:lumMod val="25000"/>
                  </a:schemeClr>
                </a:solidFill>
                <a:latin typeface="Arial" panose="020B0604020202020204" pitchFamily="34" charset="0"/>
                <a:cs typeface="Arial" panose="020B0604020202020204" pitchFamily="34" charset="0"/>
              </a:rPr>
              <a:t>qué</a:t>
            </a:r>
            <a:r>
              <a:rPr lang="en-GB" sz="2000" b="1" dirty="0">
                <a:solidFill>
                  <a:schemeClr val="bg2">
                    <a:lumMod val="25000"/>
                  </a:schemeClr>
                </a:solidFill>
                <a:latin typeface="Arial" panose="020B0604020202020204" pitchFamily="34" charset="0"/>
                <a:cs typeface="Arial" panose="020B0604020202020204" pitchFamily="34" charset="0"/>
              </a:rPr>
              <a:t> es </a:t>
            </a:r>
            <a:r>
              <a:rPr lang="en-GB" sz="2000" b="1" noProof="1">
                <a:solidFill>
                  <a:schemeClr val="bg2">
                    <a:lumMod val="25000"/>
                  </a:schemeClr>
                </a:solidFill>
                <a:latin typeface="Arial" panose="020B0604020202020204" pitchFamily="34" charset="0"/>
                <a:cs typeface="Arial" panose="020B0604020202020204" pitchFamily="34" charset="0"/>
              </a:rPr>
              <a:t>necesario</a:t>
            </a:r>
            <a:r>
              <a:rPr lang="en-GB" sz="2000" b="1" dirty="0">
                <a:solidFill>
                  <a:schemeClr val="bg2">
                    <a:lumMod val="25000"/>
                  </a:schemeClr>
                </a:solidFill>
                <a:latin typeface="Arial" panose="020B0604020202020204" pitchFamily="34" charset="0"/>
                <a:cs typeface="Arial" panose="020B0604020202020204" pitchFamily="34" charset="0"/>
              </a:rPr>
              <a:t> disponer de </a:t>
            </a:r>
            <a:r>
              <a:rPr lang="en-GB" sz="2000" b="1" dirty="0" err="1">
                <a:solidFill>
                  <a:schemeClr val="bg2">
                    <a:lumMod val="25000"/>
                  </a:schemeClr>
                </a:solidFill>
                <a:latin typeface="Arial" panose="020B0604020202020204" pitchFamily="34" charset="0"/>
                <a:cs typeface="Arial" panose="020B0604020202020204" pitchFamily="34" charset="0"/>
              </a:rPr>
              <a:t>una</a:t>
            </a:r>
            <a:r>
              <a:rPr lang="en-GB" sz="2000" b="1" dirty="0">
                <a:solidFill>
                  <a:schemeClr val="bg2">
                    <a:lumMod val="25000"/>
                  </a:schemeClr>
                </a:solidFill>
                <a:latin typeface="Arial" panose="020B0604020202020204" pitchFamily="34" charset="0"/>
                <a:cs typeface="Arial" panose="020B0604020202020204" pitchFamily="34" charset="0"/>
              </a:rPr>
              <a:t> </a:t>
            </a:r>
            <a:r>
              <a:rPr lang="en-GB" sz="2000" b="1" dirty="0" err="1">
                <a:solidFill>
                  <a:schemeClr val="bg2">
                    <a:lumMod val="25000"/>
                  </a:schemeClr>
                </a:solidFill>
                <a:latin typeface="Arial" panose="020B0604020202020204" pitchFamily="34" charset="0"/>
                <a:cs typeface="Arial" panose="020B0604020202020204" pitchFamily="34" charset="0"/>
              </a:rPr>
              <a:t>planificación</a:t>
            </a:r>
            <a:r>
              <a:rPr lang="en-GB" sz="2000" b="1" dirty="0">
                <a:solidFill>
                  <a:schemeClr val="bg2">
                    <a:lumMod val="25000"/>
                  </a:schemeClr>
                </a:solidFill>
                <a:latin typeface="Arial" panose="020B0604020202020204" pitchFamily="34" charset="0"/>
                <a:cs typeface="Arial" panose="020B0604020202020204" pitchFamily="34" charset="0"/>
              </a:rPr>
              <a:t> a nivel local para </a:t>
            </a:r>
            <a:r>
              <a:rPr lang="en-GB" sz="2000" b="1" dirty="0" err="1">
                <a:solidFill>
                  <a:schemeClr val="bg2">
                    <a:lumMod val="25000"/>
                  </a:schemeClr>
                </a:solidFill>
                <a:latin typeface="Arial" panose="020B0604020202020204" pitchFamily="34" charset="0"/>
                <a:cs typeface="Arial" panose="020B0604020202020204" pitchFamily="34" charset="0"/>
              </a:rPr>
              <a:t>actuar</a:t>
            </a:r>
            <a:r>
              <a:rPr lang="en-GB" sz="2000" b="1" dirty="0">
                <a:solidFill>
                  <a:schemeClr val="bg2">
                    <a:lumMod val="25000"/>
                  </a:schemeClr>
                </a:solidFill>
                <a:latin typeface="Arial" panose="020B0604020202020204" pitchFamily="34" charset="0"/>
                <a:cs typeface="Arial" panose="020B0604020202020204" pitchFamily="34" charset="0"/>
              </a:rPr>
              <a:t> </a:t>
            </a:r>
            <a:r>
              <a:rPr lang="en-GB" sz="2000" b="1" dirty="0" err="1">
                <a:solidFill>
                  <a:schemeClr val="bg2">
                    <a:lumMod val="25000"/>
                  </a:schemeClr>
                </a:solidFill>
                <a:latin typeface="Arial" panose="020B0604020202020204" pitchFamily="34" charset="0"/>
                <a:cs typeface="Arial" panose="020B0604020202020204" pitchFamily="34" charset="0"/>
              </a:rPr>
              <a:t>frente</a:t>
            </a:r>
            <a:r>
              <a:rPr lang="en-GB" sz="2000" b="1" dirty="0">
                <a:solidFill>
                  <a:schemeClr val="bg2">
                    <a:lumMod val="25000"/>
                  </a:schemeClr>
                </a:solidFill>
                <a:latin typeface="Arial" panose="020B0604020202020204" pitchFamily="34" charset="0"/>
                <a:cs typeface="Arial" panose="020B0604020202020204" pitchFamily="34" charset="0"/>
              </a:rPr>
              <a:t> a las altas </a:t>
            </a:r>
            <a:r>
              <a:rPr lang="es-ES_tradnl" sz="2000" b="1" noProof="1">
                <a:solidFill>
                  <a:schemeClr val="bg2">
                    <a:lumMod val="25000"/>
                  </a:schemeClr>
                </a:solidFill>
                <a:latin typeface="Arial" panose="020B0604020202020204" pitchFamily="34" charset="0"/>
                <a:cs typeface="Arial" panose="020B0604020202020204" pitchFamily="34" charset="0"/>
              </a:rPr>
              <a:t>temperaturas</a:t>
            </a:r>
            <a:r>
              <a:rPr lang="en-GB" sz="2000" b="1" dirty="0">
                <a:solidFill>
                  <a:schemeClr val="bg2">
                    <a:lumMod val="25000"/>
                  </a:schemeClr>
                </a:solidFill>
                <a:latin typeface="Arial" panose="020B0604020202020204" pitchFamily="34" charset="0"/>
                <a:cs typeface="Arial" panose="020B0604020202020204" pitchFamily="34" charset="0"/>
              </a:rPr>
              <a:t>? </a:t>
            </a:r>
            <a:endParaRPr lang="es-ES" sz="2000" b="1" dirty="0">
              <a:solidFill>
                <a:schemeClr val="bg2">
                  <a:lumMod val="25000"/>
                </a:schemeClr>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16EFF35F-7344-FC58-458A-60F2A4DB6993}"/>
              </a:ext>
            </a:extLst>
          </p:cNvPr>
          <p:cNvSpPr txBox="1"/>
          <p:nvPr/>
        </p:nvSpPr>
        <p:spPr>
          <a:xfrm>
            <a:off x="1105415" y="1422360"/>
            <a:ext cx="2890752" cy="707886"/>
          </a:xfrm>
          <a:prstGeom prst="rect">
            <a:avLst/>
          </a:prstGeom>
          <a:noFill/>
        </p:spPr>
        <p:txBody>
          <a:bodyPr wrap="square" rtlCol="0">
            <a:spAutoFit/>
          </a:bodyPr>
          <a:lstStyle/>
          <a:p>
            <a:r>
              <a:rPr lang="en-GB" sz="2000" b="1" dirty="0">
                <a:solidFill>
                  <a:schemeClr val="bg2">
                    <a:lumMod val="25000"/>
                  </a:schemeClr>
                </a:solidFill>
                <a:latin typeface="Arial" panose="020B0604020202020204" pitchFamily="34" charset="0"/>
                <a:cs typeface="Arial" panose="020B0604020202020204" pitchFamily="34" charset="0"/>
              </a:rPr>
              <a:t>Marco supramunicipal</a:t>
            </a:r>
          </a:p>
          <a:p>
            <a:endParaRPr lang="es-ES" sz="2000" b="1" dirty="0">
              <a:solidFill>
                <a:schemeClr val="bg2">
                  <a:lumMod val="25000"/>
                </a:schemeClr>
              </a:solidFill>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BDE92CAC-C996-E558-DA74-62E6C8EB178F}"/>
              </a:ext>
            </a:extLst>
          </p:cNvPr>
          <p:cNvSpPr txBox="1">
            <a:spLocks/>
          </p:cNvSpPr>
          <p:nvPr/>
        </p:nvSpPr>
        <p:spPr>
          <a:xfrm>
            <a:off x="486417" y="1194516"/>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dirty="0">
                <a:solidFill>
                  <a:srgbClr val="F8B550"/>
                </a:solidFill>
                <a:latin typeface="Arial" panose="020B0604020202020204" pitchFamily="34" charset="0"/>
                <a:cs typeface="Arial" panose="020B0604020202020204" pitchFamily="34" charset="0"/>
              </a:rPr>
              <a:t>2</a:t>
            </a:r>
          </a:p>
        </p:txBody>
      </p:sp>
      <p:sp>
        <p:nvSpPr>
          <p:cNvPr id="16" name="CuadroTexto 15">
            <a:extLst>
              <a:ext uri="{FF2B5EF4-FFF2-40B4-BE49-F238E27FC236}">
                <a16:creationId xmlns:a16="http://schemas.microsoft.com/office/drawing/2014/main" id="{AE9B30CF-2197-1844-7910-0614B5FAC415}"/>
              </a:ext>
            </a:extLst>
          </p:cNvPr>
          <p:cNvSpPr txBox="1"/>
          <p:nvPr/>
        </p:nvSpPr>
        <p:spPr>
          <a:xfrm>
            <a:off x="1105415" y="2139212"/>
            <a:ext cx="5900652" cy="861774"/>
          </a:xfrm>
          <a:prstGeom prst="rect">
            <a:avLst/>
          </a:prstGeom>
          <a:noFill/>
        </p:spPr>
        <p:txBody>
          <a:bodyPr wrap="square" rtlCol="0">
            <a:spAutoFit/>
          </a:bodyPr>
          <a:lstStyle/>
          <a:p>
            <a:r>
              <a:rPr lang="es-ES" sz="2000" b="1" dirty="0">
                <a:solidFill>
                  <a:schemeClr val="bg2">
                    <a:lumMod val="25000"/>
                  </a:schemeClr>
                </a:solidFill>
                <a:latin typeface="Arial" panose="020B0604020202020204" pitchFamily="34" charset="0"/>
                <a:cs typeface="Arial" panose="020B0604020202020204" pitchFamily="34" charset="0"/>
              </a:rPr>
              <a:t>¿Qué estamos haciendo en el municipio? </a:t>
            </a:r>
          </a:p>
          <a:p>
            <a:r>
              <a:rPr lang="es-ES" sz="1500" b="1" dirty="0">
                <a:solidFill>
                  <a:schemeClr val="bg2">
                    <a:lumMod val="25000"/>
                  </a:schemeClr>
                </a:solidFill>
                <a:latin typeface="Arial" panose="020B0604020202020204" pitchFamily="34" charset="0"/>
                <a:cs typeface="Arial" panose="020B0604020202020204" pitchFamily="34" charset="0"/>
              </a:rPr>
              <a:t>Metodología para la elaboración del Plan de Acción Local frente a las altas temperaturas</a:t>
            </a:r>
          </a:p>
        </p:txBody>
      </p:sp>
      <p:sp>
        <p:nvSpPr>
          <p:cNvPr id="18" name="CuadroTexto 17">
            <a:extLst>
              <a:ext uri="{FF2B5EF4-FFF2-40B4-BE49-F238E27FC236}">
                <a16:creationId xmlns:a16="http://schemas.microsoft.com/office/drawing/2014/main" id="{9CDED9D2-C85B-B4C6-2890-56E80FEB7F8F}"/>
              </a:ext>
            </a:extLst>
          </p:cNvPr>
          <p:cNvSpPr txBox="1"/>
          <p:nvPr/>
        </p:nvSpPr>
        <p:spPr>
          <a:xfrm>
            <a:off x="1105415" y="3218350"/>
            <a:ext cx="5900652" cy="707886"/>
          </a:xfrm>
          <a:prstGeom prst="rect">
            <a:avLst/>
          </a:prstGeom>
          <a:noFill/>
        </p:spPr>
        <p:txBody>
          <a:bodyPr wrap="square" rtlCol="0">
            <a:spAutoFit/>
          </a:bodyPr>
          <a:lstStyle/>
          <a:p>
            <a:r>
              <a:rPr lang="es-ES" sz="2000" b="1" dirty="0">
                <a:solidFill>
                  <a:schemeClr val="bg2">
                    <a:lumMod val="25000"/>
                  </a:schemeClr>
                </a:solidFill>
                <a:latin typeface="Arial" panose="020B0604020202020204" pitchFamily="34" charset="0"/>
                <a:cs typeface="Arial" panose="020B0604020202020204" pitchFamily="34" charset="0"/>
              </a:rPr>
              <a:t>¿Cuál es la situación en nuestro municipio? – Conclusiones del diagnóstico</a:t>
            </a:r>
          </a:p>
        </p:txBody>
      </p:sp>
      <p:sp>
        <p:nvSpPr>
          <p:cNvPr id="20" name="CuadroTexto 19">
            <a:extLst>
              <a:ext uri="{FF2B5EF4-FFF2-40B4-BE49-F238E27FC236}">
                <a16:creationId xmlns:a16="http://schemas.microsoft.com/office/drawing/2014/main" id="{3ABAF3AE-D8F6-D599-EC8D-A6E8F93BE5D4}"/>
              </a:ext>
            </a:extLst>
          </p:cNvPr>
          <p:cNvSpPr txBox="1"/>
          <p:nvPr/>
        </p:nvSpPr>
        <p:spPr>
          <a:xfrm>
            <a:off x="1105415" y="5053546"/>
            <a:ext cx="6556460" cy="707886"/>
          </a:xfrm>
          <a:prstGeom prst="rect">
            <a:avLst/>
          </a:prstGeom>
          <a:noFill/>
        </p:spPr>
        <p:txBody>
          <a:bodyPr wrap="square" rtlCol="0">
            <a:spAutoFit/>
          </a:bodyPr>
          <a:lstStyle/>
          <a:p>
            <a:r>
              <a:rPr lang="es-ES" sz="2000" b="1" dirty="0">
                <a:solidFill>
                  <a:schemeClr val="bg2">
                    <a:lumMod val="25000"/>
                  </a:schemeClr>
                </a:solidFill>
                <a:latin typeface="Arial" panose="020B0604020202020204" pitchFamily="34" charset="0"/>
                <a:cs typeface="Arial" panose="020B0604020202020204" pitchFamily="34" charset="0"/>
              </a:rPr>
              <a:t>Próximos pasos– Elaboración del Plan de Acción Local frente a las altas temperaturas</a:t>
            </a:r>
          </a:p>
        </p:txBody>
      </p:sp>
      <p:sp>
        <p:nvSpPr>
          <p:cNvPr id="21" name="Marcador de contenido 2">
            <a:extLst>
              <a:ext uri="{FF2B5EF4-FFF2-40B4-BE49-F238E27FC236}">
                <a16:creationId xmlns:a16="http://schemas.microsoft.com/office/drawing/2014/main" id="{8BDA990E-E132-ED39-BAD8-A2923B6543DD}"/>
              </a:ext>
            </a:extLst>
          </p:cNvPr>
          <p:cNvSpPr txBox="1">
            <a:spLocks/>
          </p:cNvSpPr>
          <p:nvPr/>
        </p:nvSpPr>
        <p:spPr>
          <a:xfrm>
            <a:off x="1105415" y="6155871"/>
            <a:ext cx="6577648" cy="330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b="1" dirty="0">
                <a:solidFill>
                  <a:schemeClr val="bg2">
                    <a:lumMod val="25000"/>
                  </a:schemeClr>
                </a:solidFill>
                <a:latin typeface="Arial" panose="020B0604020202020204" pitchFamily="34" charset="0"/>
                <a:cs typeface="Arial" panose="020B0604020202020204" pitchFamily="34" charset="0"/>
              </a:rPr>
              <a:t>Recogida de propuestas</a:t>
            </a:r>
            <a:endParaRPr lang="en-GB" sz="1600" b="1" dirty="0">
              <a:solidFill>
                <a:schemeClr val="bg2">
                  <a:lumMod val="25000"/>
                </a:schemeClr>
              </a:solidFill>
              <a:latin typeface="Arial" panose="020B0604020202020204" pitchFamily="34" charset="0"/>
              <a:cs typeface="Arial" panose="020B0604020202020204" pitchFamily="34" charset="0"/>
            </a:endParaRPr>
          </a:p>
        </p:txBody>
      </p:sp>
      <p:sp>
        <p:nvSpPr>
          <p:cNvPr id="22" name="Título 1">
            <a:extLst>
              <a:ext uri="{FF2B5EF4-FFF2-40B4-BE49-F238E27FC236}">
                <a16:creationId xmlns:a16="http://schemas.microsoft.com/office/drawing/2014/main" id="{F69A9D2A-DB35-FE6B-5383-341ECDB7F5F8}"/>
              </a:ext>
            </a:extLst>
          </p:cNvPr>
          <p:cNvSpPr txBox="1">
            <a:spLocks/>
          </p:cNvSpPr>
          <p:nvPr/>
        </p:nvSpPr>
        <p:spPr>
          <a:xfrm>
            <a:off x="486417" y="2141442"/>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dirty="0">
                <a:solidFill>
                  <a:srgbClr val="F8B550"/>
                </a:solidFill>
                <a:latin typeface="Arial" panose="020B0604020202020204" pitchFamily="34" charset="0"/>
                <a:cs typeface="Arial" panose="020B0604020202020204" pitchFamily="34" charset="0"/>
              </a:rPr>
              <a:t>3</a:t>
            </a:r>
          </a:p>
        </p:txBody>
      </p:sp>
      <p:sp>
        <p:nvSpPr>
          <p:cNvPr id="23" name="Título 1">
            <a:extLst>
              <a:ext uri="{FF2B5EF4-FFF2-40B4-BE49-F238E27FC236}">
                <a16:creationId xmlns:a16="http://schemas.microsoft.com/office/drawing/2014/main" id="{52CB0023-98F6-3C73-068A-74AEDAEF7794}"/>
              </a:ext>
            </a:extLst>
          </p:cNvPr>
          <p:cNvSpPr txBox="1">
            <a:spLocks/>
          </p:cNvSpPr>
          <p:nvPr/>
        </p:nvSpPr>
        <p:spPr>
          <a:xfrm>
            <a:off x="486417" y="3178171"/>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dirty="0">
                <a:solidFill>
                  <a:srgbClr val="F8B550"/>
                </a:solidFill>
                <a:latin typeface="Arial" panose="020B0604020202020204" pitchFamily="34" charset="0"/>
                <a:cs typeface="Arial" panose="020B0604020202020204" pitchFamily="34" charset="0"/>
              </a:rPr>
              <a:t>4</a:t>
            </a:r>
          </a:p>
        </p:txBody>
      </p:sp>
      <p:sp>
        <p:nvSpPr>
          <p:cNvPr id="26" name="Título 1">
            <a:extLst>
              <a:ext uri="{FF2B5EF4-FFF2-40B4-BE49-F238E27FC236}">
                <a16:creationId xmlns:a16="http://schemas.microsoft.com/office/drawing/2014/main" id="{643CE435-BCAB-5646-7A7C-A95FBA1EF145}"/>
              </a:ext>
            </a:extLst>
          </p:cNvPr>
          <p:cNvSpPr txBox="1">
            <a:spLocks/>
          </p:cNvSpPr>
          <p:nvPr/>
        </p:nvSpPr>
        <p:spPr>
          <a:xfrm>
            <a:off x="486417" y="4968575"/>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dirty="0">
                <a:solidFill>
                  <a:srgbClr val="F8B550"/>
                </a:solidFill>
                <a:latin typeface="Arial" panose="020B0604020202020204" pitchFamily="34" charset="0"/>
                <a:cs typeface="Arial" panose="020B0604020202020204" pitchFamily="34" charset="0"/>
              </a:rPr>
              <a:t>6</a:t>
            </a:r>
          </a:p>
        </p:txBody>
      </p:sp>
      <p:sp>
        <p:nvSpPr>
          <p:cNvPr id="35" name="Rectángulo 34">
            <a:extLst>
              <a:ext uri="{FF2B5EF4-FFF2-40B4-BE49-F238E27FC236}">
                <a16:creationId xmlns:a16="http://schemas.microsoft.com/office/drawing/2014/main" id="{73914AC0-0CEB-610B-4D8F-73121BA4E122}"/>
              </a:ext>
            </a:extLst>
          </p:cNvPr>
          <p:cNvSpPr/>
          <p:nvPr/>
        </p:nvSpPr>
        <p:spPr>
          <a:xfrm>
            <a:off x="191248" y="6774693"/>
            <a:ext cx="9662504" cy="9673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7" name="Triángulo 36">
            <a:extLst>
              <a:ext uri="{FF2B5EF4-FFF2-40B4-BE49-F238E27FC236}">
                <a16:creationId xmlns:a16="http://schemas.microsoft.com/office/drawing/2014/main" id="{017BDB48-A1B3-DEBC-4922-41CD5D472C19}"/>
              </a:ext>
            </a:extLst>
          </p:cNvPr>
          <p:cNvSpPr/>
          <p:nvPr/>
        </p:nvSpPr>
        <p:spPr>
          <a:xfrm rot="5400000">
            <a:off x="7430239" y="509416"/>
            <a:ext cx="976103" cy="297727"/>
          </a:xfrm>
          <a:prstGeom prst="triangle">
            <a:avLst>
              <a:gd name="adj" fmla="val 52928"/>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8" name="Triángulo 37">
            <a:extLst>
              <a:ext uri="{FF2B5EF4-FFF2-40B4-BE49-F238E27FC236}">
                <a16:creationId xmlns:a16="http://schemas.microsoft.com/office/drawing/2014/main" id="{1277BB64-7CB8-8405-471C-F06C69CCAC47}"/>
              </a:ext>
            </a:extLst>
          </p:cNvPr>
          <p:cNvSpPr/>
          <p:nvPr/>
        </p:nvSpPr>
        <p:spPr>
          <a:xfrm rot="5400000">
            <a:off x="7618683" y="1466644"/>
            <a:ext cx="602724" cy="304475"/>
          </a:xfrm>
          <a:prstGeom prst="triangle">
            <a:avLst>
              <a:gd name="adj" fmla="val 50000"/>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9" name="Triángulo 38">
            <a:extLst>
              <a:ext uri="{FF2B5EF4-FFF2-40B4-BE49-F238E27FC236}">
                <a16:creationId xmlns:a16="http://schemas.microsoft.com/office/drawing/2014/main" id="{C0D94FBF-F7DB-4880-C224-3F4D71B56A6A}"/>
              </a:ext>
            </a:extLst>
          </p:cNvPr>
          <p:cNvSpPr/>
          <p:nvPr/>
        </p:nvSpPr>
        <p:spPr>
          <a:xfrm rot="5400000">
            <a:off x="7449967" y="2409818"/>
            <a:ext cx="935027" cy="299348"/>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0" name="Triángulo 39">
            <a:extLst>
              <a:ext uri="{FF2B5EF4-FFF2-40B4-BE49-F238E27FC236}">
                <a16:creationId xmlns:a16="http://schemas.microsoft.com/office/drawing/2014/main" id="{01904568-4981-B01D-F954-8F1D7AD39683}"/>
              </a:ext>
            </a:extLst>
          </p:cNvPr>
          <p:cNvSpPr/>
          <p:nvPr/>
        </p:nvSpPr>
        <p:spPr>
          <a:xfrm rot="5400000">
            <a:off x="7547152" y="3423361"/>
            <a:ext cx="755582" cy="298328"/>
          </a:xfrm>
          <a:prstGeom prst="triangle">
            <a:avLst>
              <a:gd name="adj" fmla="val 50630"/>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Triángulo 41">
            <a:extLst>
              <a:ext uri="{FF2B5EF4-FFF2-40B4-BE49-F238E27FC236}">
                <a16:creationId xmlns:a16="http://schemas.microsoft.com/office/drawing/2014/main" id="{8F6113F8-39ED-AE1D-247D-570327E35F5E}"/>
              </a:ext>
            </a:extLst>
          </p:cNvPr>
          <p:cNvSpPr/>
          <p:nvPr/>
        </p:nvSpPr>
        <p:spPr>
          <a:xfrm rot="5400000">
            <a:off x="7575243" y="6171177"/>
            <a:ext cx="691115" cy="300263"/>
          </a:xfrm>
          <a:prstGeom prst="triangle">
            <a:avLst>
              <a:gd name="adj" fmla="val 50000"/>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8" name="Imagen 47">
            <a:extLst>
              <a:ext uri="{FF2B5EF4-FFF2-40B4-BE49-F238E27FC236}">
                <a16:creationId xmlns:a16="http://schemas.microsoft.com/office/drawing/2014/main" id="{FADF5888-7F7E-B5FC-3F91-1C2C77993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000" y="427408"/>
            <a:ext cx="3683000" cy="1143000"/>
          </a:xfrm>
          <a:prstGeom prst="rect">
            <a:avLst/>
          </a:prstGeom>
        </p:spPr>
      </p:pic>
      <p:sp>
        <p:nvSpPr>
          <p:cNvPr id="36" name="Triángulo 39">
            <a:extLst>
              <a:ext uri="{FF2B5EF4-FFF2-40B4-BE49-F238E27FC236}">
                <a16:creationId xmlns:a16="http://schemas.microsoft.com/office/drawing/2014/main" id="{C5B9164C-A025-48E0-80EB-236E7EC64478}"/>
              </a:ext>
            </a:extLst>
          </p:cNvPr>
          <p:cNvSpPr/>
          <p:nvPr/>
        </p:nvSpPr>
        <p:spPr>
          <a:xfrm rot="5400000">
            <a:off x="7525240" y="5250949"/>
            <a:ext cx="802309" cy="304477"/>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Título 1">
            <a:extLst>
              <a:ext uri="{FF2B5EF4-FFF2-40B4-BE49-F238E27FC236}">
                <a16:creationId xmlns:a16="http://schemas.microsoft.com/office/drawing/2014/main" id="{CCC0F1B1-062A-47E6-9627-086EC6A075DA}"/>
              </a:ext>
            </a:extLst>
          </p:cNvPr>
          <p:cNvSpPr txBox="1">
            <a:spLocks/>
          </p:cNvSpPr>
          <p:nvPr/>
        </p:nvSpPr>
        <p:spPr>
          <a:xfrm>
            <a:off x="486417" y="5906733"/>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6700" b="1" dirty="0">
                <a:solidFill>
                  <a:srgbClr val="F8B550"/>
                </a:solidFill>
                <a:latin typeface="Arial" panose="020B0604020202020204" pitchFamily="34" charset="0"/>
                <a:cs typeface="Arial" panose="020B0604020202020204" pitchFamily="34" charset="0"/>
              </a:rPr>
              <a:t>7</a:t>
            </a:r>
            <a:endParaRPr lang="en-GB" sz="6700" b="1" dirty="0">
              <a:solidFill>
                <a:srgbClr val="F8B550"/>
              </a:solidFill>
              <a:latin typeface="Arial" panose="020B0604020202020204" pitchFamily="34" charset="0"/>
              <a:cs typeface="Arial" panose="020B0604020202020204" pitchFamily="34" charset="0"/>
            </a:endParaRPr>
          </a:p>
        </p:txBody>
      </p:sp>
      <p:sp>
        <p:nvSpPr>
          <p:cNvPr id="41" name="Rectángulo 40">
            <a:extLst>
              <a:ext uri="{FF2B5EF4-FFF2-40B4-BE49-F238E27FC236}">
                <a16:creationId xmlns:a16="http://schemas.microsoft.com/office/drawing/2014/main" id="{1A7B1491-CA90-4677-907C-66DA41DB428A}"/>
              </a:ext>
            </a:extLst>
          </p:cNvPr>
          <p:cNvSpPr/>
          <p:nvPr/>
        </p:nvSpPr>
        <p:spPr>
          <a:xfrm>
            <a:off x="826102" y="4150838"/>
            <a:ext cx="6945866" cy="755582"/>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Triángulo 39">
            <a:extLst>
              <a:ext uri="{FF2B5EF4-FFF2-40B4-BE49-F238E27FC236}">
                <a16:creationId xmlns:a16="http://schemas.microsoft.com/office/drawing/2014/main" id="{3773353B-AF00-4E0E-9F84-22545AC0EE9A}"/>
              </a:ext>
            </a:extLst>
          </p:cNvPr>
          <p:cNvSpPr/>
          <p:nvPr/>
        </p:nvSpPr>
        <p:spPr>
          <a:xfrm rot="5400000">
            <a:off x="7557927" y="4365931"/>
            <a:ext cx="747370" cy="309184"/>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Título 1">
            <a:extLst>
              <a:ext uri="{FF2B5EF4-FFF2-40B4-BE49-F238E27FC236}">
                <a16:creationId xmlns:a16="http://schemas.microsoft.com/office/drawing/2014/main" id="{DA3DD83B-B1C8-D473-D462-5389DD0425BF}"/>
              </a:ext>
            </a:extLst>
          </p:cNvPr>
          <p:cNvSpPr txBox="1">
            <a:spLocks/>
          </p:cNvSpPr>
          <p:nvPr/>
        </p:nvSpPr>
        <p:spPr>
          <a:xfrm>
            <a:off x="486417" y="4120683"/>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dirty="0">
                <a:solidFill>
                  <a:srgbClr val="F8B550"/>
                </a:solidFill>
                <a:latin typeface="Arial" panose="020B0604020202020204" pitchFamily="34" charset="0"/>
                <a:cs typeface="Arial" panose="020B0604020202020204" pitchFamily="34" charset="0"/>
              </a:rPr>
              <a:t>5</a:t>
            </a:r>
          </a:p>
        </p:txBody>
      </p:sp>
      <p:sp>
        <p:nvSpPr>
          <p:cNvPr id="32" name="CuadroTexto 31">
            <a:extLst>
              <a:ext uri="{FF2B5EF4-FFF2-40B4-BE49-F238E27FC236}">
                <a16:creationId xmlns:a16="http://schemas.microsoft.com/office/drawing/2014/main" id="{85BA321C-BD75-4F54-9F73-1ECA78502964}"/>
              </a:ext>
            </a:extLst>
          </p:cNvPr>
          <p:cNvSpPr txBox="1"/>
          <p:nvPr/>
        </p:nvSpPr>
        <p:spPr>
          <a:xfrm>
            <a:off x="1000217" y="4196366"/>
            <a:ext cx="5900652" cy="707886"/>
          </a:xfrm>
          <a:prstGeom prst="rect">
            <a:avLst/>
          </a:prstGeom>
          <a:noFill/>
        </p:spPr>
        <p:txBody>
          <a:bodyPr wrap="square" rtlCol="0">
            <a:spAutoFit/>
          </a:bodyPr>
          <a:lstStyle/>
          <a:p>
            <a:r>
              <a:rPr lang="es-ES" sz="2000" b="1" dirty="0">
                <a:solidFill>
                  <a:schemeClr val="bg2">
                    <a:lumMod val="25000"/>
                  </a:schemeClr>
                </a:solidFill>
                <a:latin typeface="Arial" panose="020B0604020202020204" pitchFamily="34" charset="0"/>
                <a:cs typeface="Arial" panose="020B0604020202020204" pitchFamily="34" charset="0"/>
              </a:rPr>
              <a:t>¿Cuál es la situación en nuestro municipio?  Recogida de opiniones sobre el diagnóstico</a:t>
            </a:r>
          </a:p>
        </p:txBody>
      </p:sp>
    </p:spTree>
    <p:extLst>
      <p:ext uri="{BB962C8B-B14F-4D97-AF65-F5344CB8AC3E}">
        <p14:creationId xmlns:p14="http://schemas.microsoft.com/office/powerpoint/2010/main" val="66846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B8E00B89-555E-A07F-57F9-C6EA62CB0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639" y="2485614"/>
            <a:ext cx="8820982" cy="4010345"/>
          </a:xfrm>
          <a:prstGeom prst="rect">
            <a:avLst/>
          </a:prstGeom>
        </p:spPr>
      </p:pic>
      <p:sp>
        <p:nvSpPr>
          <p:cNvPr id="20" name="Rectángulo redondeado 19">
            <a:extLst>
              <a:ext uri="{FF2B5EF4-FFF2-40B4-BE49-F238E27FC236}">
                <a16:creationId xmlns:a16="http://schemas.microsoft.com/office/drawing/2014/main" id="{1B5A592E-ABBB-941C-817E-53BE1DE4786F}"/>
              </a:ext>
            </a:extLst>
          </p:cNvPr>
          <p:cNvSpPr/>
          <p:nvPr/>
        </p:nvSpPr>
        <p:spPr>
          <a:xfrm>
            <a:off x="6823350" y="2644550"/>
            <a:ext cx="3859272" cy="3019973"/>
          </a:xfrm>
          <a:prstGeom prst="roundRect">
            <a:avLst>
              <a:gd name="adj" fmla="val 6111"/>
            </a:avLst>
          </a:prstGeom>
          <a:solidFill>
            <a:schemeClr val="bg1"/>
          </a:solidFill>
          <a:ln w="22225">
            <a:solidFill>
              <a:srgbClr val="F8B5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redondeado 18">
            <a:extLst>
              <a:ext uri="{FF2B5EF4-FFF2-40B4-BE49-F238E27FC236}">
                <a16:creationId xmlns:a16="http://schemas.microsoft.com/office/drawing/2014/main" id="{C56A241A-B888-E3EB-74C9-63D0F1811965}"/>
              </a:ext>
            </a:extLst>
          </p:cNvPr>
          <p:cNvSpPr/>
          <p:nvPr/>
        </p:nvSpPr>
        <p:spPr>
          <a:xfrm>
            <a:off x="1204999" y="2644550"/>
            <a:ext cx="4891002" cy="3019973"/>
          </a:xfrm>
          <a:prstGeom prst="roundRect">
            <a:avLst>
              <a:gd name="adj" fmla="val 6111"/>
            </a:avLst>
          </a:prstGeom>
          <a:solidFill>
            <a:schemeClr val="bg1"/>
          </a:solidFill>
          <a:ln w="22225">
            <a:solidFill>
              <a:srgbClr val="F8B5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03AA407E-C1AD-B282-A32B-D2793BEEB145}"/>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redondeado 16">
            <a:extLst>
              <a:ext uri="{FF2B5EF4-FFF2-40B4-BE49-F238E27FC236}">
                <a16:creationId xmlns:a16="http://schemas.microsoft.com/office/drawing/2014/main" id="{6031D5C2-EA35-8063-3E60-9BE35AE42854}"/>
              </a:ext>
            </a:extLst>
          </p:cNvPr>
          <p:cNvSpPr/>
          <p:nvPr/>
        </p:nvSpPr>
        <p:spPr>
          <a:xfrm>
            <a:off x="1097281" y="1967180"/>
            <a:ext cx="8099794" cy="434351"/>
          </a:xfrm>
          <a:prstGeom prst="roundRect">
            <a:avLst>
              <a:gd name="adj" fmla="val 50000"/>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redondeado 15">
            <a:extLst>
              <a:ext uri="{FF2B5EF4-FFF2-40B4-BE49-F238E27FC236}">
                <a16:creationId xmlns:a16="http://schemas.microsoft.com/office/drawing/2014/main" id="{6E931938-FED6-4437-6B9A-97B1633F181B}"/>
              </a:ext>
            </a:extLst>
          </p:cNvPr>
          <p:cNvSpPr/>
          <p:nvPr/>
        </p:nvSpPr>
        <p:spPr>
          <a:xfrm>
            <a:off x="1097281" y="1357580"/>
            <a:ext cx="8099794" cy="434351"/>
          </a:xfrm>
          <a:prstGeom prst="roundRect">
            <a:avLst>
              <a:gd name="adj" fmla="val 50000"/>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Marcador de contenido 2">
            <a:extLst>
              <a:ext uri="{FF2B5EF4-FFF2-40B4-BE49-F238E27FC236}">
                <a16:creationId xmlns:a16="http://schemas.microsoft.com/office/drawing/2014/main" id="{5225A951-D531-5B53-4D1F-2BBC34E8D2A3}"/>
              </a:ext>
            </a:extLst>
          </p:cNvPr>
          <p:cNvSpPr>
            <a:spLocks noGrp="1"/>
          </p:cNvSpPr>
          <p:nvPr>
            <p:ph idx="1"/>
          </p:nvPr>
        </p:nvSpPr>
        <p:spPr>
          <a:xfrm>
            <a:off x="1204998" y="1458417"/>
            <a:ext cx="10256520" cy="917575"/>
          </a:xfrm>
        </p:spPr>
        <p:txBody>
          <a:bodyPr>
            <a:normAutofit fontScale="62500" lnSpcReduction="20000"/>
          </a:bodyPr>
          <a:lstStyle/>
          <a:p>
            <a:pPr>
              <a:buFont typeface="Arial" panose="020B0604020202020204" pitchFamily="34" charset="0"/>
              <a:buChar char="•"/>
            </a:pPr>
            <a:r>
              <a:rPr lang="en-GB" dirty="0">
                <a:solidFill>
                  <a:schemeClr val="bg2">
                    <a:lumMod val="25000"/>
                  </a:schemeClr>
                </a:solidFill>
                <a:latin typeface="Arial" panose="020B0604020202020204" pitchFamily="34" charset="0"/>
                <a:cs typeface="Arial" panose="020B0604020202020204" pitchFamily="34" charset="0"/>
              </a:rPr>
              <a:t> </a:t>
            </a:r>
            <a:r>
              <a:rPr lang="en-GB" dirty="0" err="1">
                <a:solidFill>
                  <a:schemeClr val="bg2">
                    <a:lumMod val="25000"/>
                  </a:schemeClr>
                </a:solidFill>
                <a:latin typeface="Arial" panose="020B0604020202020204" pitchFamily="34" charset="0"/>
                <a:cs typeface="Arial" panose="020B0604020202020204" pitchFamily="34" charset="0"/>
              </a:rPr>
              <a:t>Aumento</a:t>
            </a:r>
            <a:r>
              <a:rPr lang="en-GB" dirty="0">
                <a:solidFill>
                  <a:schemeClr val="bg2">
                    <a:lumMod val="25000"/>
                  </a:schemeClr>
                </a:solidFill>
                <a:latin typeface="Arial" panose="020B0604020202020204" pitchFamily="34" charset="0"/>
                <a:cs typeface="Arial" panose="020B0604020202020204" pitchFamily="34" charset="0"/>
              </a:rPr>
              <a:t> de la </a:t>
            </a:r>
            <a:r>
              <a:rPr lang="en-GB" dirty="0" err="1">
                <a:solidFill>
                  <a:schemeClr val="bg2">
                    <a:lumMod val="25000"/>
                  </a:schemeClr>
                </a:solidFill>
                <a:latin typeface="Arial" panose="020B0604020202020204" pitchFamily="34" charset="0"/>
                <a:cs typeface="Arial" panose="020B0604020202020204" pitchFamily="34" charset="0"/>
              </a:rPr>
              <a:t>frecuencia</a:t>
            </a:r>
            <a:r>
              <a:rPr lang="en-GB" dirty="0">
                <a:solidFill>
                  <a:schemeClr val="bg2">
                    <a:lumMod val="25000"/>
                  </a:schemeClr>
                </a:solidFill>
                <a:latin typeface="Arial" panose="020B0604020202020204" pitchFamily="34" charset="0"/>
                <a:cs typeface="Arial" panose="020B0604020202020204" pitchFamily="34" charset="0"/>
              </a:rPr>
              <a:t>, </a:t>
            </a:r>
            <a:r>
              <a:rPr lang="en-GB" dirty="0" err="1">
                <a:solidFill>
                  <a:schemeClr val="bg2">
                    <a:lumMod val="25000"/>
                  </a:schemeClr>
                </a:solidFill>
                <a:latin typeface="Arial" panose="020B0604020202020204" pitchFamily="34" charset="0"/>
                <a:cs typeface="Arial" panose="020B0604020202020204" pitchFamily="34" charset="0"/>
              </a:rPr>
              <a:t>duración</a:t>
            </a:r>
            <a:r>
              <a:rPr lang="en-GB" dirty="0">
                <a:solidFill>
                  <a:schemeClr val="bg2">
                    <a:lumMod val="25000"/>
                  </a:schemeClr>
                </a:solidFill>
                <a:latin typeface="Arial" panose="020B0604020202020204" pitchFamily="34" charset="0"/>
                <a:cs typeface="Arial" panose="020B0604020202020204" pitchFamily="34" charset="0"/>
              </a:rPr>
              <a:t> e </a:t>
            </a:r>
            <a:r>
              <a:rPr lang="en-GB" dirty="0" err="1">
                <a:solidFill>
                  <a:schemeClr val="bg2">
                    <a:lumMod val="25000"/>
                  </a:schemeClr>
                </a:solidFill>
                <a:latin typeface="Arial" panose="020B0604020202020204" pitchFamily="34" charset="0"/>
                <a:cs typeface="Arial" panose="020B0604020202020204" pitchFamily="34" charset="0"/>
              </a:rPr>
              <a:t>intensidad</a:t>
            </a:r>
            <a:r>
              <a:rPr lang="en-GB" dirty="0">
                <a:solidFill>
                  <a:schemeClr val="bg2">
                    <a:lumMod val="25000"/>
                  </a:schemeClr>
                </a:solidFill>
                <a:latin typeface="Arial" panose="020B0604020202020204" pitchFamily="34" charset="0"/>
                <a:cs typeface="Arial" panose="020B0604020202020204" pitchFamily="34" charset="0"/>
              </a:rPr>
              <a:t> de las olas de </a:t>
            </a:r>
            <a:r>
              <a:rPr lang="en-GB" dirty="0" err="1">
                <a:solidFill>
                  <a:schemeClr val="bg2">
                    <a:lumMod val="25000"/>
                  </a:schemeClr>
                </a:solidFill>
                <a:latin typeface="Arial" panose="020B0604020202020204" pitchFamily="34" charset="0"/>
                <a:cs typeface="Arial" panose="020B0604020202020204" pitchFamily="34" charset="0"/>
              </a:rPr>
              <a:t>calor</a:t>
            </a:r>
            <a:r>
              <a:rPr lang="en-GB" dirty="0">
                <a:solidFill>
                  <a:schemeClr val="bg2">
                    <a:lumMod val="25000"/>
                  </a:schemeClr>
                </a:solidFill>
                <a:latin typeface="Arial" panose="020B0604020202020204" pitchFamily="34" charset="0"/>
                <a:cs typeface="Arial" panose="020B0604020202020204" pitchFamily="34" charset="0"/>
              </a:rPr>
              <a:t> </a:t>
            </a:r>
            <a:r>
              <a:rPr lang="en-GB" dirty="0" err="1">
                <a:solidFill>
                  <a:schemeClr val="bg2">
                    <a:lumMod val="25000"/>
                  </a:schemeClr>
                </a:solidFill>
                <a:latin typeface="Arial" panose="020B0604020202020204" pitchFamily="34" charset="0"/>
                <a:cs typeface="Arial" panose="020B0604020202020204" pitchFamily="34" charset="0"/>
              </a:rPr>
              <a:t>en</a:t>
            </a:r>
            <a:r>
              <a:rPr lang="en-GB" dirty="0">
                <a:solidFill>
                  <a:schemeClr val="bg2">
                    <a:lumMod val="25000"/>
                  </a:schemeClr>
                </a:solidFill>
                <a:latin typeface="Arial" panose="020B0604020202020204" pitchFamily="34" charset="0"/>
                <a:cs typeface="Arial" panose="020B0604020202020204" pitchFamily="34" charset="0"/>
              </a:rPr>
              <a:t> los </a:t>
            </a:r>
            <a:r>
              <a:rPr lang="en-GB" dirty="0" err="1">
                <a:solidFill>
                  <a:schemeClr val="bg2">
                    <a:lumMod val="25000"/>
                  </a:schemeClr>
                </a:solidFill>
                <a:latin typeface="Arial" panose="020B0604020202020204" pitchFamily="34" charset="0"/>
                <a:cs typeface="Arial" panose="020B0604020202020204" pitchFamily="34" charset="0"/>
              </a:rPr>
              <a:t>últimos</a:t>
            </a:r>
            <a:r>
              <a:rPr lang="en-GB" dirty="0">
                <a:solidFill>
                  <a:schemeClr val="bg2">
                    <a:lumMod val="25000"/>
                  </a:schemeClr>
                </a:solidFill>
                <a:latin typeface="Arial" panose="020B0604020202020204" pitchFamily="34" charset="0"/>
                <a:cs typeface="Arial" panose="020B0604020202020204" pitchFamily="34" charset="0"/>
              </a:rPr>
              <a:t> </a:t>
            </a:r>
            <a:r>
              <a:rPr lang="en-GB" dirty="0" err="1">
                <a:solidFill>
                  <a:schemeClr val="bg2">
                    <a:lumMod val="25000"/>
                  </a:schemeClr>
                </a:solidFill>
                <a:latin typeface="Arial" panose="020B0604020202020204" pitchFamily="34" charset="0"/>
                <a:cs typeface="Arial" panose="020B0604020202020204" pitchFamily="34" charset="0"/>
              </a:rPr>
              <a:t>años</a:t>
            </a:r>
            <a:r>
              <a:rPr lang="en-GB" dirty="0">
                <a:solidFill>
                  <a:schemeClr val="bg2">
                    <a:lumMod val="25000"/>
                  </a:schemeClr>
                </a:solidFill>
                <a:latin typeface="Arial" panose="020B0604020202020204" pitchFamily="34" charset="0"/>
                <a:cs typeface="Arial" panose="020B0604020202020204" pitchFamily="34" charset="0"/>
              </a:rPr>
              <a:t>.</a:t>
            </a:r>
          </a:p>
          <a:p>
            <a:pPr>
              <a:buFont typeface="Arial" panose="020B0604020202020204" pitchFamily="34" charset="0"/>
              <a:buChar char="•"/>
            </a:pPr>
            <a:endParaRPr lang="en-GB" dirty="0">
              <a:solidFill>
                <a:schemeClr val="bg2">
                  <a:lumMod val="2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dirty="0">
                <a:solidFill>
                  <a:schemeClr val="bg2">
                    <a:lumMod val="25000"/>
                  </a:schemeClr>
                </a:solidFill>
                <a:latin typeface="Arial" panose="020B0604020202020204" pitchFamily="34" charset="0"/>
                <a:cs typeface="Arial" panose="020B0604020202020204" pitchFamily="34" charset="0"/>
              </a:rPr>
              <a:t> </a:t>
            </a:r>
            <a:r>
              <a:rPr lang="en-GB" dirty="0" err="1">
                <a:solidFill>
                  <a:schemeClr val="bg2">
                    <a:lumMod val="25000"/>
                  </a:schemeClr>
                </a:solidFill>
                <a:latin typeface="Arial" panose="020B0604020202020204" pitchFamily="34" charset="0"/>
                <a:cs typeface="Arial" panose="020B0604020202020204" pitchFamily="34" charset="0"/>
              </a:rPr>
              <a:t>Impacto</a:t>
            </a:r>
            <a:r>
              <a:rPr lang="en-GB" dirty="0">
                <a:solidFill>
                  <a:schemeClr val="bg2">
                    <a:lumMod val="25000"/>
                  </a:schemeClr>
                </a:solidFill>
                <a:latin typeface="Arial" panose="020B0604020202020204" pitchFamily="34" charset="0"/>
                <a:cs typeface="Arial" panose="020B0604020202020204" pitchFamily="34" charset="0"/>
              </a:rPr>
              <a:t> </a:t>
            </a:r>
            <a:r>
              <a:rPr lang="en-GB" dirty="0" err="1">
                <a:solidFill>
                  <a:schemeClr val="bg2">
                    <a:lumMod val="25000"/>
                  </a:schemeClr>
                </a:solidFill>
                <a:latin typeface="Arial" panose="020B0604020202020204" pitchFamily="34" charset="0"/>
                <a:cs typeface="Arial" panose="020B0604020202020204" pitchFamily="34" charset="0"/>
              </a:rPr>
              <a:t>significativo</a:t>
            </a:r>
            <a:r>
              <a:rPr lang="en-GB" dirty="0">
                <a:solidFill>
                  <a:schemeClr val="bg2">
                    <a:lumMod val="25000"/>
                  </a:schemeClr>
                </a:solidFill>
                <a:latin typeface="Arial" panose="020B0604020202020204" pitchFamily="34" charset="0"/>
                <a:cs typeface="Arial" panose="020B0604020202020204" pitchFamily="34" charset="0"/>
              </a:rPr>
              <a:t> </a:t>
            </a:r>
            <a:r>
              <a:rPr lang="en-GB" dirty="0" err="1">
                <a:solidFill>
                  <a:schemeClr val="bg2">
                    <a:lumMod val="25000"/>
                  </a:schemeClr>
                </a:solidFill>
                <a:latin typeface="Arial" panose="020B0604020202020204" pitchFamily="34" charset="0"/>
                <a:cs typeface="Arial" panose="020B0604020202020204" pitchFamily="34" charset="0"/>
              </a:rPr>
              <a:t>en</a:t>
            </a:r>
            <a:r>
              <a:rPr lang="en-GB" dirty="0">
                <a:solidFill>
                  <a:schemeClr val="bg2">
                    <a:lumMod val="25000"/>
                  </a:schemeClr>
                </a:solidFill>
                <a:latin typeface="Arial" panose="020B0604020202020204" pitchFamily="34" charset="0"/>
                <a:cs typeface="Arial" panose="020B0604020202020204" pitchFamily="34" charset="0"/>
              </a:rPr>
              <a:t> la </a:t>
            </a:r>
            <a:r>
              <a:rPr lang="en-GB" dirty="0" err="1">
                <a:solidFill>
                  <a:schemeClr val="bg2">
                    <a:lumMod val="25000"/>
                  </a:schemeClr>
                </a:solidFill>
                <a:latin typeface="Arial" panose="020B0604020202020204" pitchFamily="34" charset="0"/>
                <a:cs typeface="Arial" panose="020B0604020202020204" pitchFamily="34" charset="0"/>
              </a:rPr>
              <a:t>salud</a:t>
            </a:r>
            <a:r>
              <a:rPr lang="en-GB" dirty="0">
                <a:solidFill>
                  <a:schemeClr val="bg2">
                    <a:lumMod val="25000"/>
                  </a:schemeClr>
                </a:solidFill>
                <a:latin typeface="Arial" panose="020B0604020202020204" pitchFamily="34" charset="0"/>
                <a:cs typeface="Arial" panose="020B0604020202020204" pitchFamily="34" charset="0"/>
              </a:rPr>
              <a:t>, la </a:t>
            </a:r>
            <a:r>
              <a:rPr lang="en-GB" dirty="0" err="1">
                <a:solidFill>
                  <a:schemeClr val="bg2">
                    <a:lumMod val="25000"/>
                  </a:schemeClr>
                </a:solidFill>
                <a:latin typeface="Arial" panose="020B0604020202020204" pitchFamily="34" charset="0"/>
                <a:cs typeface="Arial" panose="020B0604020202020204" pitchFamily="34" charset="0"/>
              </a:rPr>
              <a:t>economía</a:t>
            </a:r>
            <a:r>
              <a:rPr lang="en-GB" dirty="0">
                <a:solidFill>
                  <a:schemeClr val="bg2">
                    <a:lumMod val="25000"/>
                  </a:schemeClr>
                </a:solidFill>
                <a:latin typeface="Arial" panose="020B0604020202020204" pitchFamily="34" charset="0"/>
                <a:cs typeface="Arial" panose="020B0604020202020204" pitchFamily="34" charset="0"/>
              </a:rPr>
              <a:t> y </a:t>
            </a:r>
            <a:r>
              <a:rPr lang="en-GB" dirty="0" err="1">
                <a:solidFill>
                  <a:schemeClr val="bg2">
                    <a:lumMod val="25000"/>
                  </a:schemeClr>
                </a:solidFill>
                <a:latin typeface="Arial" panose="020B0604020202020204" pitchFamily="34" charset="0"/>
                <a:cs typeface="Arial" panose="020B0604020202020204" pitchFamily="34" charset="0"/>
              </a:rPr>
              <a:t>el</a:t>
            </a:r>
            <a:r>
              <a:rPr lang="en-GB" dirty="0">
                <a:solidFill>
                  <a:schemeClr val="bg2">
                    <a:lumMod val="25000"/>
                  </a:schemeClr>
                </a:solidFill>
                <a:latin typeface="Arial" panose="020B0604020202020204" pitchFamily="34" charset="0"/>
                <a:cs typeface="Arial" panose="020B0604020202020204" pitchFamily="34" charset="0"/>
              </a:rPr>
              <a:t> medio </a:t>
            </a:r>
            <a:r>
              <a:rPr lang="en-GB" dirty="0" err="1">
                <a:solidFill>
                  <a:schemeClr val="bg2">
                    <a:lumMod val="25000"/>
                  </a:schemeClr>
                </a:solidFill>
                <a:latin typeface="Arial" panose="020B0604020202020204" pitchFamily="34" charset="0"/>
                <a:cs typeface="Arial" panose="020B0604020202020204" pitchFamily="34" charset="0"/>
              </a:rPr>
              <a:t>ambiente</a:t>
            </a:r>
            <a:r>
              <a:rPr lang="en-GB" dirty="0">
                <a:solidFill>
                  <a:schemeClr val="bg2">
                    <a:lumMod val="25000"/>
                  </a:schemeClr>
                </a:solidFill>
                <a:latin typeface="Arial" panose="020B0604020202020204" pitchFamily="34" charset="0"/>
                <a:cs typeface="Arial" panose="020B0604020202020204" pitchFamily="34" charset="0"/>
              </a:rPr>
              <a:t>. </a:t>
            </a:r>
          </a:p>
          <a:p>
            <a:endParaRPr lang="en-GB" dirty="0">
              <a:solidFill>
                <a:schemeClr val="bg2">
                  <a:lumMod val="25000"/>
                </a:schemeClr>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4A0B4679-74D5-8518-88C5-A25D501DE9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9" r="2414"/>
          <a:stretch/>
        </p:blipFill>
        <p:spPr bwMode="auto">
          <a:xfrm>
            <a:off x="1389500" y="2794042"/>
            <a:ext cx="4585059" cy="2818345"/>
          </a:xfrm>
          <a:prstGeom prst="rect">
            <a:avLst/>
          </a:prstGeom>
          <a:ln>
            <a:noFill/>
          </a:ln>
          <a:extLst>
            <a:ext uri="{53640926-AAD7-44D8-BBD7-CCE9431645EC}">
              <a14:shadowObscured xmlns:a14="http://schemas.microsoft.com/office/drawing/2010/main"/>
            </a:ext>
          </a:extLst>
        </p:spPr>
      </p:pic>
      <p:sp>
        <p:nvSpPr>
          <p:cNvPr id="10" name="Rectángulo 9">
            <a:extLst>
              <a:ext uri="{FF2B5EF4-FFF2-40B4-BE49-F238E27FC236}">
                <a16:creationId xmlns:a16="http://schemas.microsoft.com/office/drawing/2014/main" id="{D704C5B5-10C5-BCF0-F9F9-114DD12C9A53}"/>
              </a:ext>
            </a:extLst>
          </p:cNvPr>
          <p:cNvSpPr/>
          <p:nvPr/>
        </p:nvSpPr>
        <p:spPr>
          <a:xfrm>
            <a:off x="826102" y="422627"/>
            <a:ext cx="8076160"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B8D53B29-7366-71BB-C31B-820A0183EA35}"/>
              </a:ext>
            </a:extLst>
          </p:cNvPr>
          <p:cNvSpPr txBox="1">
            <a:spLocks/>
          </p:cNvSpPr>
          <p:nvPr/>
        </p:nvSpPr>
        <p:spPr>
          <a:xfrm>
            <a:off x="459460" y="370076"/>
            <a:ext cx="644717"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a:solidFill>
                  <a:srgbClr val="F8B550"/>
                </a:solidFill>
                <a:latin typeface="Arial" panose="020B0604020202020204" pitchFamily="34" charset="0"/>
                <a:cs typeface="Arial" panose="020B0604020202020204" pitchFamily="34" charset="0"/>
              </a:rPr>
              <a:t>1</a:t>
            </a:r>
          </a:p>
        </p:txBody>
      </p:sp>
      <p:sp>
        <p:nvSpPr>
          <p:cNvPr id="12" name="CuadroTexto 11">
            <a:extLst>
              <a:ext uri="{FF2B5EF4-FFF2-40B4-BE49-F238E27FC236}">
                <a16:creationId xmlns:a16="http://schemas.microsoft.com/office/drawing/2014/main" id="{5CA58578-089A-7B49-3A74-F61251130E63}"/>
              </a:ext>
            </a:extLst>
          </p:cNvPr>
          <p:cNvSpPr txBox="1"/>
          <p:nvPr/>
        </p:nvSpPr>
        <p:spPr>
          <a:xfrm>
            <a:off x="1204998" y="437341"/>
            <a:ext cx="7487058" cy="1015663"/>
          </a:xfrm>
          <a:prstGeom prst="rect">
            <a:avLst/>
          </a:prstGeom>
          <a:noFill/>
        </p:spPr>
        <p:txBody>
          <a:bodyPr wrap="square" rtlCol="0">
            <a:spAutoFit/>
          </a:bodyPr>
          <a:lstStyle/>
          <a:p>
            <a:r>
              <a:rPr lang="en-GB" sz="2000" b="1" dirty="0">
                <a:solidFill>
                  <a:schemeClr val="bg2">
                    <a:lumMod val="25000"/>
                  </a:schemeClr>
                </a:solidFill>
                <a:latin typeface="Arial" panose="020B0604020202020204" pitchFamily="34" charset="0"/>
                <a:cs typeface="Arial" panose="020B0604020202020204" pitchFamily="34" charset="0"/>
              </a:rPr>
              <a:t>¿Por </a:t>
            </a:r>
            <a:r>
              <a:rPr lang="en-GB" sz="2000" b="1" dirty="0" err="1">
                <a:solidFill>
                  <a:schemeClr val="bg2">
                    <a:lumMod val="25000"/>
                  </a:schemeClr>
                </a:solidFill>
                <a:latin typeface="Arial" panose="020B0604020202020204" pitchFamily="34" charset="0"/>
                <a:cs typeface="Arial" panose="020B0604020202020204" pitchFamily="34" charset="0"/>
              </a:rPr>
              <a:t>qué</a:t>
            </a:r>
            <a:r>
              <a:rPr lang="en-GB" sz="2000" b="1" dirty="0">
                <a:solidFill>
                  <a:schemeClr val="bg2">
                    <a:lumMod val="25000"/>
                  </a:schemeClr>
                </a:solidFill>
                <a:latin typeface="Arial" panose="020B0604020202020204" pitchFamily="34" charset="0"/>
                <a:cs typeface="Arial" panose="020B0604020202020204" pitchFamily="34" charset="0"/>
              </a:rPr>
              <a:t> es </a:t>
            </a:r>
            <a:r>
              <a:rPr lang="en-GB" sz="2000" b="1" dirty="0" err="1">
                <a:solidFill>
                  <a:schemeClr val="bg2">
                    <a:lumMod val="25000"/>
                  </a:schemeClr>
                </a:solidFill>
                <a:latin typeface="Arial" panose="020B0604020202020204" pitchFamily="34" charset="0"/>
                <a:cs typeface="Arial" panose="020B0604020202020204" pitchFamily="34" charset="0"/>
              </a:rPr>
              <a:t>necesario</a:t>
            </a:r>
            <a:r>
              <a:rPr lang="en-GB" sz="2000" b="1" dirty="0">
                <a:solidFill>
                  <a:schemeClr val="bg2">
                    <a:lumMod val="25000"/>
                  </a:schemeClr>
                </a:solidFill>
                <a:latin typeface="Arial" panose="020B0604020202020204" pitchFamily="34" charset="0"/>
                <a:cs typeface="Arial" panose="020B0604020202020204" pitchFamily="34" charset="0"/>
              </a:rPr>
              <a:t> disponer de </a:t>
            </a:r>
            <a:r>
              <a:rPr lang="en-GB" sz="2000" b="1" dirty="0" err="1">
                <a:solidFill>
                  <a:schemeClr val="bg2">
                    <a:lumMod val="25000"/>
                  </a:schemeClr>
                </a:solidFill>
                <a:latin typeface="Arial" panose="020B0604020202020204" pitchFamily="34" charset="0"/>
                <a:cs typeface="Arial" panose="020B0604020202020204" pitchFamily="34" charset="0"/>
              </a:rPr>
              <a:t>una</a:t>
            </a:r>
            <a:r>
              <a:rPr lang="en-GB" sz="2000" b="1" dirty="0">
                <a:solidFill>
                  <a:schemeClr val="bg2">
                    <a:lumMod val="25000"/>
                  </a:schemeClr>
                </a:solidFill>
                <a:latin typeface="Arial" panose="020B0604020202020204" pitchFamily="34" charset="0"/>
                <a:cs typeface="Arial" panose="020B0604020202020204" pitchFamily="34" charset="0"/>
              </a:rPr>
              <a:t> </a:t>
            </a:r>
            <a:r>
              <a:rPr lang="en-GB" sz="2000" b="1" dirty="0" err="1">
                <a:solidFill>
                  <a:schemeClr val="bg2">
                    <a:lumMod val="25000"/>
                  </a:schemeClr>
                </a:solidFill>
                <a:latin typeface="Arial" panose="020B0604020202020204" pitchFamily="34" charset="0"/>
                <a:cs typeface="Arial" panose="020B0604020202020204" pitchFamily="34" charset="0"/>
              </a:rPr>
              <a:t>planificación</a:t>
            </a:r>
            <a:r>
              <a:rPr lang="en-GB" sz="2000" b="1" dirty="0">
                <a:solidFill>
                  <a:schemeClr val="bg2">
                    <a:lumMod val="25000"/>
                  </a:schemeClr>
                </a:solidFill>
                <a:latin typeface="Arial" panose="020B0604020202020204" pitchFamily="34" charset="0"/>
                <a:cs typeface="Arial" panose="020B0604020202020204" pitchFamily="34" charset="0"/>
              </a:rPr>
              <a:t> a nivel local para </a:t>
            </a:r>
            <a:r>
              <a:rPr lang="en-GB" sz="2000" b="1" dirty="0" err="1">
                <a:solidFill>
                  <a:schemeClr val="bg2">
                    <a:lumMod val="25000"/>
                  </a:schemeClr>
                </a:solidFill>
                <a:latin typeface="Arial" panose="020B0604020202020204" pitchFamily="34" charset="0"/>
                <a:cs typeface="Arial" panose="020B0604020202020204" pitchFamily="34" charset="0"/>
              </a:rPr>
              <a:t>actu</a:t>
            </a:r>
            <a:r>
              <a:rPr lang="en-GB" sz="2000" b="1" dirty="0">
                <a:solidFill>
                  <a:schemeClr val="bg2">
                    <a:lumMod val="25000"/>
                  </a:schemeClr>
                </a:solidFill>
                <a:latin typeface="Arial" panose="020B0604020202020204" pitchFamily="34" charset="0"/>
                <a:cs typeface="Arial" panose="020B0604020202020204" pitchFamily="34" charset="0"/>
              </a:rPr>
              <a:t>ar frente a las </a:t>
            </a:r>
            <a:r>
              <a:rPr lang="en-GB" sz="2000" b="1" dirty="0" err="1">
                <a:solidFill>
                  <a:schemeClr val="bg2">
                    <a:lumMod val="25000"/>
                  </a:schemeClr>
                </a:solidFill>
                <a:latin typeface="Arial" panose="020B0604020202020204" pitchFamily="34" charset="0"/>
                <a:cs typeface="Arial" panose="020B0604020202020204" pitchFamily="34" charset="0"/>
              </a:rPr>
              <a:t>altas</a:t>
            </a:r>
            <a:r>
              <a:rPr lang="en-GB" sz="2000" b="1" dirty="0">
                <a:solidFill>
                  <a:schemeClr val="bg2">
                    <a:lumMod val="25000"/>
                  </a:schemeClr>
                </a:solidFill>
                <a:latin typeface="Arial" panose="020B0604020202020204" pitchFamily="34" charset="0"/>
                <a:cs typeface="Arial" panose="020B0604020202020204" pitchFamily="34" charset="0"/>
              </a:rPr>
              <a:t> temperaturas? </a:t>
            </a:r>
          </a:p>
          <a:p>
            <a:endParaRPr lang="es-ES" sz="2000" b="1" dirty="0">
              <a:solidFill>
                <a:schemeClr val="bg2">
                  <a:lumMod val="25000"/>
                </a:schemeClr>
              </a:solidFill>
              <a:latin typeface="Arial" panose="020B0604020202020204" pitchFamily="34" charset="0"/>
              <a:cs typeface="Arial" panose="020B0604020202020204" pitchFamily="34" charset="0"/>
            </a:endParaRPr>
          </a:p>
        </p:txBody>
      </p:sp>
      <p:sp>
        <p:nvSpPr>
          <p:cNvPr id="13" name="Triángulo 12">
            <a:extLst>
              <a:ext uri="{FF2B5EF4-FFF2-40B4-BE49-F238E27FC236}">
                <a16:creationId xmlns:a16="http://schemas.microsoft.com/office/drawing/2014/main" id="{D1A30FC2-D6AC-CAAF-4E48-EE327E857915}"/>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CuadroTexto 21">
            <a:extLst>
              <a:ext uri="{FF2B5EF4-FFF2-40B4-BE49-F238E27FC236}">
                <a16:creationId xmlns:a16="http://schemas.microsoft.com/office/drawing/2014/main" id="{87EA176D-0A5B-E7B4-347C-46FD53BE077D}"/>
              </a:ext>
            </a:extLst>
          </p:cNvPr>
          <p:cNvSpPr txBox="1"/>
          <p:nvPr/>
        </p:nvSpPr>
        <p:spPr>
          <a:xfrm>
            <a:off x="257503" y="6402504"/>
            <a:ext cx="704193" cy="307777"/>
          </a:xfrm>
          <a:prstGeom prst="rect">
            <a:avLst/>
          </a:prstGeom>
          <a:noFill/>
        </p:spPr>
        <p:txBody>
          <a:bodyPr wrap="square" rtlCol="0">
            <a:spAutoFit/>
          </a:bodyPr>
          <a:lstStyle/>
          <a:p>
            <a:r>
              <a:rPr lang="es-ES" sz="1400" b="1" dirty="0">
                <a:latin typeface="Arial" panose="020B0604020202020204" pitchFamily="34" charset="0"/>
                <a:cs typeface="Arial" panose="020B0604020202020204" pitchFamily="34" charset="0"/>
              </a:rPr>
              <a:t>02|</a:t>
            </a:r>
          </a:p>
        </p:txBody>
      </p:sp>
      <p:pic>
        <p:nvPicPr>
          <p:cNvPr id="25" name="Imagen 24">
            <a:extLst>
              <a:ext uri="{FF2B5EF4-FFF2-40B4-BE49-F238E27FC236}">
                <a16:creationId xmlns:a16="http://schemas.microsoft.com/office/drawing/2014/main" id="{D1A6CF42-CC15-6ACB-FAE0-4A50F42FA4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964" y="2723545"/>
            <a:ext cx="3491835" cy="2909862"/>
          </a:xfrm>
          <a:prstGeom prst="rect">
            <a:avLst/>
          </a:prstGeom>
        </p:spPr>
      </p:pic>
      <p:sp>
        <p:nvSpPr>
          <p:cNvPr id="4" name="CuadroTexto 3">
            <a:extLst>
              <a:ext uri="{FF2B5EF4-FFF2-40B4-BE49-F238E27FC236}">
                <a16:creationId xmlns:a16="http://schemas.microsoft.com/office/drawing/2014/main" id="{8970AB72-6285-4269-86A3-6AA01453C26C}"/>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B733A476-2CEC-2A1B-AA96-A663118371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29145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dondear rectángulo de esquina del mismo lado 15">
            <a:extLst>
              <a:ext uri="{FF2B5EF4-FFF2-40B4-BE49-F238E27FC236}">
                <a16:creationId xmlns:a16="http://schemas.microsoft.com/office/drawing/2014/main" id="{5815977B-8919-D45A-8A8C-19045AE7CDF4}"/>
              </a:ext>
            </a:extLst>
          </p:cNvPr>
          <p:cNvSpPr/>
          <p:nvPr/>
        </p:nvSpPr>
        <p:spPr>
          <a:xfrm rot="10800000">
            <a:off x="566245" y="1728551"/>
            <a:ext cx="4661275" cy="3796871"/>
          </a:xfrm>
          <a:prstGeom prst="round2SameRect">
            <a:avLst>
              <a:gd name="adj1" fmla="val 7333"/>
              <a:gd name="adj2" fmla="val 0"/>
            </a:avLst>
          </a:prstGeom>
          <a:solidFill>
            <a:schemeClr val="bg1">
              <a:lumMod val="95000"/>
            </a:schemeClr>
          </a:solidFill>
          <a:ln>
            <a:noFill/>
          </a:ln>
          <a:effectLst>
            <a:outerShdw blurRad="226878" dist="38100" dir="2700000" algn="tl" rotWithShape="0">
              <a:prstClr val="black">
                <a:alpha val="214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0D9E6F27-7981-4A86-4D03-7A15A70136FD}"/>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Marcador de contenido 2">
            <a:extLst>
              <a:ext uri="{FF2B5EF4-FFF2-40B4-BE49-F238E27FC236}">
                <a16:creationId xmlns:a16="http://schemas.microsoft.com/office/drawing/2014/main" id="{5225A951-D531-5B53-4D1F-2BBC34E8D2A3}"/>
              </a:ext>
            </a:extLst>
          </p:cNvPr>
          <p:cNvSpPr>
            <a:spLocks noGrp="1"/>
          </p:cNvSpPr>
          <p:nvPr>
            <p:ph idx="1"/>
          </p:nvPr>
        </p:nvSpPr>
        <p:spPr>
          <a:xfrm>
            <a:off x="736742" y="3456365"/>
            <a:ext cx="4288449" cy="3959442"/>
          </a:xfrm>
        </p:spPr>
        <p:txBody>
          <a:bodyPr>
            <a:normAutofit/>
          </a:bodyPr>
          <a:lstStyle/>
          <a:p>
            <a:r>
              <a:rPr lang="en-GB" sz="1700" dirty="0">
                <a:latin typeface="Arial" panose="020B0604020202020204" pitchFamily="34" charset="0"/>
                <a:cs typeface="Arial" panose="020B0604020202020204" pitchFamily="34" charset="0"/>
              </a:rPr>
              <a:t>Plan Nacional de </a:t>
            </a:r>
            <a:r>
              <a:rPr lang="en-GB" sz="1700" dirty="0" err="1">
                <a:latin typeface="Arial" panose="020B0604020202020204" pitchFamily="34" charset="0"/>
                <a:cs typeface="Arial" panose="020B0604020202020204" pitchFamily="34" charset="0"/>
              </a:rPr>
              <a:t>Actuaciones</a:t>
            </a:r>
            <a:r>
              <a:rPr lang="en-GB" sz="1700" dirty="0">
                <a:latin typeface="Arial" panose="020B0604020202020204" pitchFamily="34" charset="0"/>
                <a:cs typeface="Arial" panose="020B0604020202020204" pitchFamily="34" charset="0"/>
              </a:rPr>
              <a:t> Preventivas de los </a:t>
            </a:r>
            <a:r>
              <a:rPr lang="en-GB" sz="1700" dirty="0" err="1">
                <a:latin typeface="Arial" panose="020B0604020202020204" pitchFamily="34" charset="0"/>
                <a:cs typeface="Arial" panose="020B0604020202020204" pitchFamily="34" charset="0"/>
              </a:rPr>
              <a:t>Efectos</a:t>
            </a:r>
            <a:r>
              <a:rPr lang="en-GB" sz="1700" dirty="0">
                <a:latin typeface="Arial" panose="020B0604020202020204" pitchFamily="34" charset="0"/>
                <a:cs typeface="Arial" panose="020B0604020202020204" pitchFamily="34" charset="0"/>
              </a:rPr>
              <a:t> del </a:t>
            </a:r>
            <a:r>
              <a:rPr lang="en-GB" sz="1700" dirty="0" err="1">
                <a:latin typeface="Arial" panose="020B0604020202020204" pitchFamily="34" charset="0"/>
                <a:cs typeface="Arial" panose="020B0604020202020204" pitchFamily="34" charset="0"/>
              </a:rPr>
              <a:t>Exceso</a:t>
            </a:r>
            <a:r>
              <a:rPr lang="en-GB" sz="1700" dirty="0">
                <a:latin typeface="Arial" panose="020B0604020202020204" pitchFamily="34" charset="0"/>
                <a:cs typeface="Arial" panose="020B0604020202020204" pitchFamily="34" charset="0"/>
              </a:rPr>
              <a:t> de Temperaturas </a:t>
            </a:r>
            <a:r>
              <a:rPr lang="en-GB" sz="1700" dirty="0" err="1">
                <a:latin typeface="Arial" panose="020B0604020202020204" pitchFamily="34" charset="0"/>
                <a:cs typeface="Arial" panose="020B0604020202020204" pitchFamily="34" charset="0"/>
              </a:rPr>
              <a:t>sobre</a:t>
            </a:r>
            <a:r>
              <a:rPr lang="en-GB" sz="1700" dirty="0">
                <a:latin typeface="Arial" panose="020B0604020202020204" pitchFamily="34" charset="0"/>
                <a:cs typeface="Arial" panose="020B0604020202020204" pitchFamily="34" charset="0"/>
              </a:rPr>
              <a:t> la Salud, basado </a:t>
            </a:r>
            <a:r>
              <a:rPr lang="en-GB" sz="1700" dirty="0" err="1">
                <a:latin typeface="Arial" panose="020B0604020202020204" pitchFamily="34" charset="0"/>
                <a:cs typeface="Arial" panose="020B0604020202020204" pitchFamily="34" charset="0"/>
              </a:rPr>
              <a:t>en</a:t>
            </a:r>
            <a:r>
              <a:rPr lang="en-GB" sz="1700" dirty="0">
                <a:latin typeface="Arial" panose="020B0604020202020204" pitchFamily="34" charset="0"/>
                <a:cs typeface="Arial" panose="020B0604020202020204" pitchFamily="34" charset="0"/>
              </a:rPr>
              <a:t> las temperaturas diarias (AEMET) y predicción para los siguientes cuatro días para valorar </a:t>
            </a:r>
            <a:r>
              <a:rPr lang="en-GB" sz="1700" dirty="0" err="1">
                <a:latin typeface="Arial" panose="020B0604020202020204" pitchFamily="34" charset="0"/>
                <a:cs typeface="Arial" panose="020B0604020202020204" pitchFamily="34" charset="0"/>
              </a:rPr>
              <a:t>el</a:t>
            </a:r>
            <a:r>
              <a:rPr lang="en-GB" sz="1700" dirty="0">
                <a:latin typeface="Arial" panose="020B0604020202020204" pitchFamily="34" charset="0"/>
                <a:cs typeface="Arial" panose="020B0604020202020204" pitchFamily="34" charset="0"/>
              </a:rPr>
              <a:t> nivel de riesgo (de 0 a 3) para poner </a:t>
            </a:r>
            <a:r>
              <a:rPr lang="en-GB" sz="1700" dirty="0" err="1">
                <a:latin typeface="Arial" panose="020B0604020202020204" pitchFamily="34" charset="0"/>
                <a:cs typeface="Arial" panose="020B0604020202020204" pitchFamily="34" charset="0"/>
              </a:rPr>
              <a:t>en</a:t>
            </a:r>
            <a:r>
              <a:rPr lang="en-GB" sz="1700" dirty="0">
                <a:latin typeface="Arial" panose="020B0604020202020204" pitchFamily="34" charset="0"/>
                <a:cs typeface="Arial" panose="020B0604020202020204" pitchFamily="34" charset="0"/>
              </a:rPr>
              <a:t> marcha medidas preventivas.</a:t>
            </a:r>
          </a:p>
          <a:p>
            <a:endParaRPr lang="en-GB" sz="1700" dirty="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38698E4-84D9-CB34-4160-E5FCD2B90BEC}"/>
              </a:ext>
            </a:extLst>
          </p:cNvPr>
          <p:cNvSpPr txBox="1">
            <a:spLocks/>
          </p:cNvSpPr>
          <p:nvPr/>
        </p:nvSpPr>
        <p:spPr>
          <a:xfrm>
            <a:off x="459460" y="341501"/>
            <a:ext cx="644717"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rgbClr val="F8B550"/>
                </a:solidFill>
                <a:latin typeface="Arial" panose="020B0604020202020204" pitchFamily="34" charset="0"/>
                <a:cs typeface="Arial" panose="020B0604020202020204" pitchFamily="34" charset="0"/>
              </a:rPr>
              <a:t>2</a:t>
            </a:r>
          </a:p>
        </p:txBody>
      </p:sp>
      <p:sp>
        <p:nvSpPr>
          <p:cNvPr id="8" name="Triángulo 7">
            <a:extLst>
              <a:ext uri="{FF2B5EF4-FFF2-40B4-BE49-F238E27FC236}">
                <a16:creationId xmlns:a16="http://schemas.microsoft.com/office/drawing/2014/main" id="{2DCAA3F3-86DB-8AA1-ECC5-BE779FB0188D}"/>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D53F2247-1FA2-5CA0-B6B1-466DEAD119CB}"/>
              </a:ext>
            </a:extLst>
          </p:cNvPr>
          <p:cNvSpPr txBox="1"/>
          <p:nvPr/>
        </p:nvSpPr>
        <p:spPr>
          <a:xfrm>
            <a:off x="1278570" y="422627"/>
            <a:ext cx="6931979" cy="707886"/>
          </a:xfrm>
          <a:prstGeom prst="rect">
            <a:avLst/>
          </a:prstGeom>
          <a:noFill/>
        </p:spPr>
        <p:txBody>
          <a:bodyPr wrap="square" rtlCol="0">
            <a:spAutoFit/>
          </a:bodyPr>
          <a:lstStyle/>
          <a:p>
            <a:r>
              <a:rPr lang="en-GB" sz="4000" b="1" dirty="0">
                <a:solidFill>
                  <a:schemeClr val="bg2">
                    <a:lumMod val="25000"/>
                  </a:schemeClr>
                </a:solidFill>
                <a:latin typeface="Arial" panose="020B0604020202020204" pitchFamily="34" charset="0"/>
                <a:cs typeface="Arial" panose="020B0604020202020204" pitchFamily="34" charset="0"/>
              </a:rPr>
              <a:t>Marco supramunicipal</a:t>
            </a:r>
            <a:endParaRPr lang="es-ES" sz="4000" b="1" dirty="0">
              <a:solidFill>
                <a:schemeClr val="bg2">
                  <a:lumMod val="2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61869CDD-A882-B1AB-4204-C8E8E0EE82D6}"/>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CuadroTexto 14">
            <a:extLst>
              <a:ext uri="{FF2B5EF4-FFF2-40B4-BE49-F238E27FC236}">
                <a16:creationId xmlns:a16="http://schemas.microsoft.com/office/drawing/2014/main" id="{CCD38797-9CCE-53A5-F8E7-FCA10EC7F608}"/>
              </a:ext>
            </a:extLst>
          </p:cNvPr>
          <p:cNvSpPr txBox="1"/>
          <p:nvPr/>
        </p:nvSpPr>
        <p:spPr>
          <a:xfrm>
            <a:off x="257503" y="6402504"/>
            <a:ext cx="704193" cy="307777"/>
          </a:xfrm>
          <a:prstGeom prst="rect">
            <a:avLst/>
          </a:prstGeom>
          <a:noFill/>
        </p:spPr>
        <p:txBody>
          <a:bodyPr wrap="square" rtlCol="0">
            <a:spAutoFit/>
          </a:bodyPr>
          <a:lstStyle/>
          <a:p>
            <a:r>
              <a:rPr lang="es-ES" sz="1400" b="1" dirty="0">
                <a:latin typeface="Arial" panose="020B0604020202020204" pitchFamily="34" charset="0"/>
                <a:cs typeface="Arial" panose="020B0604020202020204" pitchFamily="34" charset="0"/>
              </a:rPr>
              <a:t>03|</a:t>
            </a:r>
          </a:p>
        </p:txBody>
      </p:sp>
      <p:sp>
        <p:nvSpPr>
          <p:cNvPr id="18" name="CuadroTexto 17">
            <a:extLst>
              <a:ext uri="{FF2B5EF4-FFF2-40B4-BE49-F238E27FC236}">
                <a16:creationId xmlns:a16="http://schemas.microsoft.com/office/drawing/2014/main" id="{3576EB60-061A-C217-7C65-02D82E58FA16}"/>
              </a:ext>
            </a:extLst>
          </p:cNvPr>
          <p:cNvSpPr txBox="1"/>
          <p:nvPr/>
        </p:nvSpPr>
        <p:spPr>
          <a:xfrm>
            <a:off x="2511091" y="2201307"/>
            <a:ext cx="2804984" cy="830997"/>
          </a:xfrm>
          <a:prstGeom prst="rect">
            <a:avLst/>
          </a:prstGeom>
          <a:noFill/>
        </p:spPr>
        <p:txBody>
          <a:bodyPr wrap="square" rtlCol="0">
            <a:spAutoFit/>
          </a:bodyPr>
          <a:lstStyle/>
          <a:p>
            <a:r>
              <a:rPr lang="en-GB" sz="2400" b="1" dirty="0">
                <a:solidFill>
                  <a:srgbClr val="F6A115"/>
                </a:solidFill>
                <a:latin typeface="Arial" panose="020B0604020202020204" pitchFamily="34" charset="0"/>
                <a:cs typeface="Arial" panose="020B0604020202020204" pitchFamily="34" charset="0"/>
              </a:rPr>
              <a:t>NACIONAL</a:t>
            </a:r>
          </a:p>
          <a:p>
            <a:endParaRPr lang="es-ES" sz="2400" b="1" dirty="0">
              <a:solidFill>
                <a:srgbClr val="F6A115"/>
              </a:solidFill>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208A0C1C-FD9E-0798-411D-701F5C298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63" y="1588836"/>
            <a:ext cx="1384162" cy="1654242"/>
          </a:xfrm>
          <a:prstGeom prst="rect">
            <a:avLst/>
          </a:prstGeom>
        </p:spPr>
      </p:pic>
      <p:sp>
        <p:nvSpPr>
          <p:cNvPr id="20" name="Redondear rectángulo de esquina del mismo lado 15">
            <a:extLst>
              <a:ext uri="{FF2B5EF4-FFF2-40B4-BE49-F238E27FC236}">
                <a16:creationId xmlns:a16="http://schemas.microsoft.com/office/drawing/2014/main" id="{465650EF-81EC-4D01-8E59-E43A099B963F}"/>
              </a:ext>
            </a:extLst>
          </p:cNvPr>
          <p:cNvSpPr/>
          <p:nvPr/>
        </p:nvSpPr>
        <p:spPr>
          <a:xfrm rot="10800000">
            <a:off x="5866893" y="1695030"/>
            <a:ext cx="6012715" cy="3796870"/>
          </a:xfrm>
          <a:prstGeom prst="round2SameRect">
            <a:avLst>
              <a:gd name="adj1" fmla="val 7333"/>
              <a:gd name="adj2" fmla="val 0"/>
            </a:avLst>
          </a:prstGeom>
          <a:solidFill>
            <a:schemeClr val="bg1">
              <a:lumMod val="95000"/>
            </a:schemeClr>
          </a:solidFill>
          <a:ln>
            <a:noFill/>
          </a:ln>
          <a:effectLst>
            <a:outerShdw blurRad="226878" dist="38100" dir="2700000" algn="tl" rotWithShape="0">
              <a:prstClr val="black">
                <a:alpha val="214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CuadroTexto 21">
            <a:extLst>
              <a:ext uri="{FF2B5EF4-FFF2-40B4-BE49-F238E27FC236}">
                <a16:creationId xmlns:a16="http://schemas.microsoft.com/office/drawing/2014/main" id="{E50E28FC-8EC3-492C-9AE9-A4A01F1FA90B}"/>
              </a:ext>
            </a:extLst>
          </p:cNvPr>
          <p:cNvSpPr txBox="1"/>
          <p:nvPr/>
        </p:nvSpPr>
        <p:spPr>
          <a:xfrm>
            <a:off x="7713547" y="2167786"/>
            <a:ext cx="3763112" cy="830997"/>
          </a:xfrm>
          <a:prstGeom prst="rect">
            <a:avLst/>
          </a:prstGeom>
          <a:noFill/>
        </p:spPr>
        <p:txBody>
          <a:bodyPr wrap="square" rtlCol="0">
            <a:spAutoFit/>
          </a:bodyPr>
          <a:lstStyle/>
          <a:p>
            <a:r>
              <a:rPr lang="en-GB" sz="2400" b="1" dirty="0">
                <a:solidFill>
                  <a:srgbClr val="F6A115"/>
                </a:solidFill>
                <a:latin typeface="Arial" panose="020B0604020202020204" pitchFamily="34" charset="0"/>
                <a:cs typeface="Arial" panose="020B0604020202020204" pitchFamily="34" charset="0"/>
              </a:rPr>
              <a:t>A NIVEL AUTONÓMICO</a:t>
            </a:r>
          </a:p>
          <a:p>
            <a:endParaRPr lang="es-ES" sz="2400" b="1" dirty="0">
              <a:solidFill>
                <a:srgbClr val="F6A115"/>
              </a:solidFill>
              <a:latin typeface="Arial" panose="020B0604020202020204" pitchFamily="34" charset="0"/>
              <a:cs typeface="Arial" panose="020B0604020202020204" pitchFamily="34" charset="0"/>
            </a:endParaRPr>
          </a:p>
        </p:txBody>
      </p:sp>
      <p:sp>
        <p:nvSpPr>
          <p:cNvPr id="25" name="Marcador de contenido 2">
            <a:extLst>
              <a:ext uri="{FF2B5EF4-FFF2-40B4-BE49-F238E27FC236}">
                <a16:creationId xmlns:a16="http://schemas.microsoft.com/office/drawing/2014/main" id="{0330155F-7849-4C73-A7BF-9FB761B70487}"/>
              </a:ext>
            </a:extLst>
          </p:cNvPr>
          <p:cNvSpPr txBox="1">
            <a:spLocks/>
          </p:cNvSpPr>
          <p:nvPr/>
        </p:nvSpPr>
        <p:spPr>
          <a:xfrm>
            <a:off x="5837120" y="3429000"/>
            <a:ext cx="6012717" cy="39594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 sz="1800" dirty="0">
                <a:latin typeface="Arial" panose="020B0604020202020204" pitchFamily="34" charset="0"/>
                <a:cs typeface="Arial" panose="020B0604020202020204" pitchFamily="34" charset="0"/>
              </a:rPr>
              <a:t>La mayoría de las CCAA cuentan con un Plan o Protocolo de actuaciones para prevenir los efectos de las altas temperaturas. </a:t>
            </a:r>
          </a:p>
          <a:p>
            <a:r>
              <a:rPr lang="es-ES" sz="1800" dirty="0">
                <a:latin typeface="Arial" panose="020B0604020202020204" pitchFamily="34" charset="0"/>
                <a:cs typeface="Arial" panose="020B0604020202020204" pitchFamily="34" charset="0"/>
              </a:rPr>
              <a:t>Excepto Islas Baleares, Melilla, Asturias, Castilla y León.</a:t>
            </a:r>
          </a:p>
          <a:p>
            <a:endParaRPr lang="en-GB" sz="17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5F8791F4-46D5-6E2A-59A2-F9275C887D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455834"/>
            <a:ext cx="1587261" cy="1794295"/>
          </a:xfrm>
          <a:prstGeom prst="rect">
            <a:avLst/>
          </a:prstGeom>
        </p:spPr>
      </p:pic>
      <p:sp>
        <p:nvSpPr>
          <p:cNvPr id="7" name="CuadroTexto 6">
            <a:extLst>
              <a:ext uri="{FF2B5EF4-FFF2-40B4-BE49-F238E27FC236}">
                <a16:creationId xmlns:a16="http://schemas.microsoft.com/office/drawing/2014/main" id="{D4EEF42A-1EBB-1F27-857F-0FD8F6F1FDA5}"/>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412DC4AB-BD2D-94D0-CD87-46F83DA99A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80976311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dondear rectángulo de esquina del mismo lado 15">
            <a:extLst>
              <a:ext uri="{FF2B5EF4-FFF2-40B4-BE49-F238E27FC236}">
                <a16:creationId xmlns:a16="http://schemas.microsoft.com/office/drawing/2014/main" id="{5815977B-8919-D45A-8A8C-19045AE7CDF4}"/>
              </a:ext>
            </a:extLst>
          </p:cNvPr>
          <p:cNvSpPr/>
          <p:nvPr/>
        </p:nvSpPr>
        <p:spPr>
          <a:xfrm rot="10800000">
            <a:off x="566244" y="1728550"/>
            <a:ext cx="10358429" cy="3796871"/>
          </a:xfrm>
          <a:prstGeom prst="round2SameRect">
            <a:avLst>
              <a:gd name="adj1" fmla="val 7333"/>
              <a:gd name="adj2" fmla="val 0"/>
            </a:avLst>
          </a:prstGeom>
          <a:solidFill>
            <a:schemeClr val="bg1">
              <a:lumMod val="95000"/>
            </a:schemeClr>
          </a:solidFill>
          <a:ln>
            <a:noFill/>
          </a:ln>
          <a:effectLst>
            <a:outerShdw blurRad="226878" dist="38100" dir="2700000" algn="tl" rotWithShape="0">
              <a:prstClr val="black">
                <a:alpha val="214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0D9E6F27-7981-4A86-4D03-7A15A70136FD}"/>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Marcador de contenido 2">
            <a:extLst>
              <a:ext uri="{FF2B5EF4-FFF2-40B4-BE49-F238E27FC236}">
                <a16:creationId xmlns:a16="http://schemas.microsoft.com/office/drawing/2014/main" id="{5225A951-D531-5B53-4D1F-2BBC34E8D2A3}"/>
              </a:ext>
            </a:extLst>
          </p:cNvPr>
          <p:cNvSpPr>
            <a:spLocks noGrp="1"/>
          </p:cNvSpPr>
          <p:nvPr>
            <p:ph idx="1"/>
          </p:nvPr>
        </p:nvSpPr>
        <p:spPr>
          <a:xfrm>
            <a:off x="1096744" y="3900805"/>
            <a:ext cx="9745170" cy="3959442"/>
          </a:xfrm>
          <a:ln>
            <a:noFill/>
          </a:ln>
        </p:spPr>
        <p:txBody>
          <a:bodyPr>
            <a:normAutofit/>
          </a:bodyPr>
          <a:lstStyle/>
          <a:p>
            <a:pPr marL="0" indent="0">
              <a:buNone/>
            </a:pPr>
            <a:r>
              <a:rPr lang="en-GB" sz="1800" i="1" dirty="0" err="1">
                <a:highlight>
                  <a:srgbClr val="D2E2F5"/>
                </a:highlight>
              </a:rPr>
              <a:t>Incluir</a:t>
            </a:r>
            <a:r>
              <a:rPr lang="en-GB" sz="1800" i="1" dirty="0">
                <a:highlight>
                  <a:srgbClr val="D2E2F5"/>
                </a:highlight>
              </a:rPr>
              <a:t> </a:t>
            </a:r>
            <a:r>
              <a:rPr lang="en-GB" sz="1800" i="1" dirty="0" err="1">
                <a:highlight>
                  <a:srgbClr val="D2E2F5"/>
                </a:highlight>
              </a:rPr>
              <a:t>aquí</a:t>
            </a:r>
            <a:r>
              <a:rPr lang="en-GB" sz="1800" i="1" dirty="0">
                <a:highlight>
                  <a:srgbClr val="D2E2F5"/>
                </a:highlight>
              </a:rPr>
              <a:t> la información </a:t>
            </a:r>
            <a:r>
              <a:rPr lang="en-GB" sz="1800" i="1" dirty="0" err="1">
                <a:highlight>
                  <a:srgbClr val="D2E2F5"/>
                </a:highlight>
              </a:rPr>
              <a:t>relativa</a:t>
            </a:r>
            <a:r>
              <a:rPr lang="en-GB" sz="1800" i="1" dirty="0">
                <a:highlight>
                  <a:srgbClr val="D2E2F5"/>
                </a:highlight>
              </a:rPr>
              <a:t> a la CCAA  </a:t>
            </a:r>
            <a:r>
              <a:rPr lang="en-GB" sz="1800" i="1" dirty="0" err="1">
                <a:highlight>
                  <a:srgbClr val="D2E2F5"/>
                </a:highlight>
              </a:rPr>
              <a:t>en</a:t>
            </a:r>
            <a:r>
              <a:rPr lang="en-GB" sz="1800" i="1" dirty="0">
                <a:highlight>
                  <a:srgbClr val="D2E2F5"/>
                </a:highlight>
              </a:rPr>
              <a:t> la que se </a:t>
            </a:r>
            <a:r>
              <a:rPr lang="en-GB" sz="1800" i="1" dirty="0" err="1">
                <a:highlight>
                  <a:srgbClr val="D2E2F5"/>
                </a:highlight>
              </a:rPr>
              <a:t>encuentre</a:t>
            </a:r>
            <a:r>
              <a:rPr lang="en-GB" sz="1800" i="1" dirty="0">
                <a:highlight>
                  <a:srgbClr val="D2E2F5"/>
                </a:highlight>
              </a:rPr>
              <a:t> </a:t>
            </a:r>
            <a:r>
              <a:rPr lang="en-GB" sz="1800" i="1" dirty="0" err="1">
                <a:highlight>
                  <a:srgbClr val="D2E2F5"/>
                </a:highlight>
              </a:rPr>
              <a:t>el</a:t>
            </a:r>
            <a:r>
              <a:rPr lang="en-GB" sz="1800" i="1" dirty="0">
                <a:highlight>
                  <a:srgbClr val="D2E2F5"/>
                </a:highlight>
              </a:rPr>
              <a:t> </a:t>
            </a:r>
            <a:r>
              <a:rPr lang="en-GB" sz="1800" i="1" dirty="0" err="1">
                <a:highlight>
                  <a:srgbClr val="D2E2F5"/>
                </a:highlight>
              </a:rPr>
              <a:t>municipio</a:t>
            </a:r>
            <a:r>
              <a:rPr lang="en-GB" sz="1800" i="1" dirty="0">
                <a:highlight>
                  <a:srgbClr val="D2E2F5"/>
                </a:highlight>
              </a:rPr>
              <a:t>, </a:t>
            </a:r>
            <a:r>
              <a:rPr lang="en-GB" sz="1800" i="1" dirty="0" err="1">
                <a:highlight>
                  <a:srgbClr val="D2E2F5"/>
                </a:highlight>
              </a:rPr>
              <a:t>según</a:t>
            </a:r>
            <a:r>
              <a:rPr lang="en-GB" sz="1800" i="1" dirty="0">
                <a:highlight>
                  <a:srgbClr val="D2E2F5"/>
                </a:highlight>
              </a:rPr>
              <a:t> información </a:t>
            </a:r>
            <a:r>
              <a:rPr lang="en-GB" sz="1800" i="1" dirty="0" err="1">
                <a:highlight>
                  <a:srgbClr val="D2E2F5"/>
                </a:highlight>
              </a:rPr>
              <a:t>recogida</a:t>
            </a:r>
            <a:r>
              <a:rPr lang="en-GB" sz="1800" i="1" dirty="0">
                <a:highlight>
                  <a:srgbClr val="D2E2F5"/>
                </a:highlight>
              </a:rPr>
              <a:t> </a:t>
            </a:r>
            <a:r>
              <a:rPr lang="en-GB" sz="1800" i="1" dirty="0" err="1">
                <a:highlight>
                  <a:srgbClr val="D2E2F5"/>
                </a:highlight>
              </a:rPr>
              <a:t>en</a:t>
            </a:r>
            <a:r>
              <a:rPr lang="en-GB" sz="1800" i="1" dirty="0">
                <a:highlight>
                  <a:srgbClr val="D2E2F5"/>
                </a:highlight>
              </a:rPr>
              <a:t> la </a:t>
            </a:r>
            <a:r>
              <a:rPr lang="en-GB" sz="1800" i="1" dirty="0" err="1">
                <a:highlight>
                  <a:srgbClr val="D2E2F5"/>
                </a:highlight>
              </a:rPr>
              <a:t>Tabla</a:t>
            </a:r>
            <a:r>
              <a:rPr lang="en-GB" sz="1800" i="1" dirty="0">
                <a:highlight>
                  <a:srgbClr val="D2E2F5"/>
                </a:highlight>
              </a:rPr>
              <a:t> 1 de la </a:t>
            </a:r>
            <a:r>
              <a:rPr lang="en-GB" sz="1800" i="1" dirty="0" err="1">
                <a:highlight>
                  <a:srgbClr val="D2E2F5"/>
                </a:highlight>
              </a:rPr>
              <a:t>guía</a:t>
            </a:r>
            <a:r>
              <a:rPr lang="en-GB" sz="1800" dirty="0">
                <a:highlight>
                  <a:srgbClr val="D2E2F5"/>
                </a:highlight>
              </a:rPr>
              <a:t> </a:t>
            </a:r>
          </a:p>
          <a:p>
            <a:endParaRPr lang="en-GB" sz="1700" dirty="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38698E4-84D9-CB34-4160-E5FCD2B90BEC}"/>
              </a:ext>
            </a:extLst>
          </p:cNvPr>
          <p:cNvSpPr txBox="1">
            <a:spLocks/>
          </p:cNvSpPr>
          <p:nvPr/>
        </p:nvSpPr>
        <p:spPr>
          <a:xfrm>
            <a:off x="459460" y="351026"/>
            <a:ext cx="644717"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a:solidFill>
                  <a:srgbClr val="F8B550"/>
                </a:solidFill>
                <a:latin typeface="Arial" panose="020B0604020202020204" pitchFamily="34" charset="0"/>
                <a:cs typeface="Arial" panose="020B0604020202020204" pitchFamily="34" charset="0"/>
              </a:rPr>
              <a:t>2</a:t>
            </a:r>
          </a:p>
        </p:txBody>
      </p:sp>
      <p:sp>
        <p:nvSpPr>
          <p:cNvPr id="8" name="Triángulo 7">
            <a:extLst>
              <a:ext uri="{FF2B5EF4-FFF2-40B4-BE49-F238E27FC236}">
                <a16:creationId xmlns:a16="http://schemas.microsoft.com/office/drawing/2014/main" id="{2DCAA3F3-86DB-8AA1-ECC5-BE779FB0188D}"/>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D53F2247-1FA2-5CA0-B6B1-466DEAD119CB}"/>
              </a:ext>
            </a:extLst>
          </p:cNvPr>
          <p:cNvSpPr txBox="1"/>
          <p:nvPr/>
        </p:nvSpPr>
        <p:spPr>
          <a:xfrm>
            <a:off x="1278570" y="422627"/>
            <a:ext cx="6931979" cy="707886"/>
          </a:xfrm>
          <a:prstGeom prst="rect">
            <a:avLst/>
          </a:prstGeom>
          <a:noFill/>
        </p:spPr>
        <p:txBody>
          <a:bodyPr wrap="square" rtlCol="0">
            <a:spAutoFit/>
          </a:bodyPr>
          <a:lstStyle/>
          <a:p>
            <a:r>
              <a:rPr lang="en-GB" sz="4000" b="1">
                <a:solidFill>
                  <a:schemeClr val="bg2">
                    <a:lumMod val="25000"/>
                  </a:schemeClr>
                </a:solidFill>
                <a:latin typeface="Arial" panose="020B0604020202020204" pitchFamily="34" charset="0"/>
                <a:cs typeface="Arial" panose="020B0604020202020204" pitchFamily="34" charset="0"/>
              </a:rPr>
              <a:t>Marco supramunicipal</a:t>
            </a:r>
            <a:endParaRPr lang="es-ES" sz="4000" b="1">
              <a:solidFill>
                <a:schemeClr val="bg2">
                  <a:lumMod val="2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61869CDD-A882-B1AB-4204-C8E8E0EE82D6}"/>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CCD38797-9CCE-53A5-F8E7-FCA10EC7F608}"/>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04|</a:t>
            </a:r>
          </a:p>
        </p:txBody>
      </p:sp>
      <p:sp>
        <p:nvSpPr>
          <p:cNvPr id="18" name="CuadroTexto 17">
            <a:extLst>
              <a:ext uri="{FF2B5EF4-FFF2-40B4-BE49-F238E27FC236}">
                <a16:creationId xmlns:a16="http://schemas.microsoft.com/office/drawing/2014/main" id="{3576EB60-061A-C217-7C65-02D82E58FA16}"/>
              </a:ext>
            </a:extLst>
          </p:cNvPr>
          <p:cNvSpPr txBox="1"/>
          <p:nvPr/>
        </p:nvSpPr>
        <p:spPr>
          <a:xfrm>
            <a:off x="2511090" y="2201307"/>
            <a:ext cx="7775910" cy="830997"/>
          </a:xfrm>
          <a:prstGeom prst="rect">
            <a:avLst/>
          </a:prstGeom>
          <a:noFill/>
        </p:spPr>
        <p:txBody>
          <a:bodyPr wrap="square" rtlCol="0">
            <a:spAutoFit/>
          </a:bodyPr>
          <a:lstStyle/>
          <a:p>
            <a:r>
              <a:rPr lang="en-GB" sz="2400" b="1">
                <a:solidFill>
                  <a:srgbClr val="F6A115"/>
                </a:solidFill>
                <a:latin typeface="Arial" panose="020B0604020202020204" pitchFamily="34" charset="0"/>
                <a:cs typeface="Arial" panose="020B0604020202020204" pitchFamily="34" charset="0"/>
              </a:rPr>
              <a:t>COMUNIDAD AUTÓNOMA DE </a:t>
            </a:r>
            <a:r>
              <a:rPr lang="es-ES" sz="2400" i="0" u="none" strike="noStrike" spc="0" baseline="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es-ES" sz="2400" spc="0">
                <a:solidFill>
                  <a:schemeClr val="tx1"/>
                </a:solidFill>
                <a:highlight>
                  <a:srgbClr val="D2E2F5"/>
                </a:highlight>
                <a:latin typeface="Lucida Sans Unicode" panose="020B0602030504020204" pitchFamily="34" charset="0"/>
                <a:ea typeface="Verdana" panose="020B0604030504040204" pitchFamily="34" charset="0"/>
                <a:cs typeface="Lucida Sans Unicode" panose="020B0602030504020204" pitchFamily="34" charset="0"/>
              </a:rPr>
              <a:t>[Completar]</a:t>
            </a:r>
            <a:endParaRPr lang="en-GB" sz="2400" b="1">
              <a:solidFill>
                <a:srgbClr val="F6A115"/>
              </a:solidFill>
              <a:highlight>
                <a:srgbClr val="D2E2F5"/>
              </a:highlight>
              <a:latin typeface="Arial" panose="020B0604020202020204" pitchFamily="34" charset="0"/>
              <a:cs typeface="Arial" panose="020B0604020202020204" pitchFamily="34" charset="0"/>
            </a:endParaRPr>
          </a:p>
          <a:p>
            <a:endParaRPr lang="es-ES" sz="2400" b="1">
              <a:solidFill>
                <a:srgbClr val="F6A115"/>
              </a:solidFill>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C750BA0E-D064-2CB3-B717-3B59576161B6}"/>
              </a:ext>
            </a:extLst>
          </p:cNvPr>
          <p:cNvSpPr/>
          <p:nvPr/>
        </p:nvSpPr>
        <p:spPr>
          <a:xfrm>
            <a:off x="875363" y="3823427"/>
            <a:ext cx="9745170" cy="704135"/>
          </a:xfrm>
          <a:prstGeom prst="roundRect">
            <a:avLst/>
          </a:prstGeom>
          <a:noFill/>
          <a:ln>
            <a:solidFill>
              <a:srgbClr val="F7A1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5A0BD582-BFF5-ECC4-1C52-76CF4C99C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82" y="3600410"/>
            <a:ext cx="441653" cy="441653"/>
          </a:xfrm>
          <a:prstGeom prst="rect">
            <a:avLst/>
          </a:prstGeom>
        </p:spPr>
      </p:pic>
      <p:pic>
        <p:nvPicPr>
          <p:cNvPr id="9" name="Imagen 8">
            <a:extLst>
              <a:ext uri="{FF2B5EF4-FFF2-40B4-BE49-F238E27FC236}">
                <a16:creationId xmlns:a16="http://schemas.microsoft.com/office/drawing/2014/main" id="{C401071D-8D23-0201-4DBA-74AC822D3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3734" y="2152198"/>
            <a:ext cx="441653" cy="441653"/>
          </a:xfrm>
          <a:prstGeom prst="rect">
            <a:avLst/>
          </a:prstGeom>
        </p:spPr>
      </p:pic>
      <p:pic>
        <p:nvPicPr>
          <p:cNvPr id="10" name="Imagen 9">
            <a:extLst>
              <a:ext uri="{FF2B5EF4-FFF2-40B4-BE49-F238E27FC236}">
                <a16:creationId xmlns:a16="http://schemas.microsoft.com/office/drawing/2014/main" id="{E2075490-B941-23AB-4E45-03823D79E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037" y="1463295"/>
            <a:ext cx="1587261" cy="1794295"/>
          </a:xfrm>
          <a:prstGeom prst="rect">
            <a:avLst/>
          </a:prstGeom>
        </p:spPr>
      </p:pic>
      <p:sp>
        <p:nvSpPr>
          <p:cNvPr id="14" name="CuadroTexto 13">
            <a:extLst>
              <a:ext uri="{FF2B5EF4-FFF2-40B4-BE49-F238E27FC236}">
                <a16:creationId xmlns:a16="http://schemas.microsoft.com/office/drawing/2014/main" id="{98E6574E-F27D-F2F9-C272-A1601519E062}"/>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3F094F5-6E61-D3A5-C931-D318042AB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363577392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dondear rectángulo de esquina del mismo lado 15">
            <a:extLst>
              <a:ext uri="{FF2B5EF4-FFF2-40B4-BE49-F238E27FC236}">
                <a16:creationId xmlns:a16="http://schemas.microsoft.com/office/drawing/2014/main" id="{5815977B-8919-D45A-8A8C-19045AE7CDF4}"/>
              </a:ext>
            </a:extLst>
          </p:cNvPr>
          <p:cNvSpPr/>
          <p:nvPr/>
        </p:nvSpPr>
        <p:spPr>
          <a:xfrm rot="10800000">
            <a:off x="716798" y="1728550"/>
            <a:ext cx="10606580" cy="1700450"/>
          </a:xfrm>
          <a:prstGeom prst="round2SameRect">
            <a:avLst>
              <a:gd name="adj1" fmla="val 7333"/>
              <a:gd name="adj2" fmla="val 0"/>
            </a:avLst>
          </a:prstGeom>
          <a:solidFill>
            <a:schemeClr val="bg1">
              <a:lumMod val="95000"/>
            </a:schemeClr>
          </a:solidFill>
          <a:ln>
            <a:noFill/>
          </a:ln>
          <a:effectLst>
            <a:outerShdw blurRad="226878" dist="38100" dir="2700000" algn="tl" rotWithShape="0">
              <a:prstClr val="black">
                <a:alpha val="214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0D9E6F27-7981-4A86-4D03-7A15A70136FD}"/>
              </a:ext>
            </a:extLst>
          </p:cNvPr>
          <p:cNvSpPr/>
          <p:nvPr/>
        </p:nvSpPr>
        <p:spPr>
          <a:xfrm>
            <a:off x="980242" y="422626"/>
            <a:ext cx="7922019" cy="980773"/>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5225A951-D531-5B53-4D1F-2BBC34E8D2A3}"/>
              </a:ext>
            </a:extLst>
          </p:cNvPr>
          <p:cNvSpPr>
            <a:spLocks noGrp="1"/>
          </p:cNvSpPr>
          <p:nvPr>
            <p:ph idx="1"/>
          </p:nvPr>
        </p:nvSpPr>
        <p:spPr>
          <a:xfrm>
            <a:off x="1002319" y="1852624"/>
            <a:ext cx="10104711" cy="1438207"/>
          </a:xfrm>
        </p:spPr>
        <p:txBody>
          <a:bodyPr>
            <a:normAutofit/>
          </a:bodyPr>
          <a:lstStyle/>
          <a:p>
            <a:r>
              <a:rPr lang="es-ES" sz="1800">
                <a:latin typeface="Arial" panose="020B0604020202020204" pitchFamily="34" charset="0"/>
                <a:cs typeface="Arial" panose="020B0604020202020204" pitchFamily="34" charset="0"/>
              </a:rPr>
              <a:t>La magnitud y urgencia de la problemática demandan una planificación específica y unos protocolos de actuación y coordinación claros y fácilmente abordables a nivel local.</a:t>
            </a:r>
          </a:p>
          <a:p>
            <a:r>
              <a:rPr lang="es-ES" sz="1800">
                <a:latin typeface="Arial" panose="020B0604020202020204" pitchFamily="34" charset="0"/>
                <a:cs typeface="Arial" panose="020B0604020202020204" pitchFamily="34" charset="0"/>
              </a:rPr>
              <a:t>Desde la Red Española de Ciudades por el Clima de la FEMP se propone una metodología basada en los siguientes pasos: </a:t>
            </a:r>
            <a:endParaRPr lang="en-GB" sz="170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38698E4-84D9-CB34-4160-E5FCD2B90BEC}"/>
              </a:ext>
            </a:extLst>
          </p:cNvPr>
          <p:cNvSpPr txBox="1">
            <a:spLocks/>
          </p:cNvSpPr>
          <p:nvPr/>
        </p:nvSpPr>
        <p:spPr>
          <a:xfrm>
            <a:off x="459460" y="455801"/>
            <a:ext cx="644717"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a:solidFill>
                  <a:srgbClr val="F8B550"/>
                </a:solidFill>
                <a:latin typeface="Arial" panose="020B0604020202020204" pitchFamily="34" charset="0"/>
                <a:cs typeface="Arial" panose="020B0604020202020204" pitchFamily="34" charset="0"/>
              </a:rPr>
              <a:t>3</a:t>
            </a:r>
          </a:p>
        </p:txBody>
      </p:sp>
      <p:sp>
        <p:nvSpPr>
          <p:cNvPr id="8" name="Triángulo 7">
            <a:extLst>
              <a:ext uri="{FF2B5EF4-FFF2-40B4-BE49-F238E27FC236}">
                <a16:creationId xmlns:a16="http://schemas.microsoft.com/office/drawing/2014/main" id="{2DCAA3F3-86DB-8AA1-ECC5-BE779FB0188D}"/>
              </a:ext>
            </a:extLst>
          </p:cNvPr>
          <p:cNvSpPr/>
          <p:nvPr/>
        </p:nvSpPr>
        <p:spPr>
          <a:xfrm rot="5400000">
            <a:off x="8558441" y="757411"/>
            <a:ext cx="979047" cy="291404"/>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D53F2247-1FA2-5CA0-B6B1-466DEAD119CB}"/>
              </a:ext>
            </a:extLst>
          </p:cNvPr>
          <p:cNvSpPr txBox="1"/>
          <p:nvPr/>
        </p:nvSpPr>
        <p:spPr>
          <a:xfrm>
            <a:off x="1240470" y="422627"/>
            <a:ext cx="7918504" cy="1015663"/>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¿Qué estamos haciendo en el municipio? </a:t>
            </a:r>
          </a:p>
          <a:p>
            <a:r>
              <a:rPr lang="es-ES" sz="2000" b="1">
                <a:solidFill>
                  <a:schemeClr val="bg2">
                    <a:lumMod val="25000"/>
                  </a:schemeClr>
                </a:solidFill>
                <a:latin typeface="Arial" panose="020B0604020202020204" pitchFamily="34" charset="0"/>
                <a:cs typeface="Arial" panose="020B0604020202020204" pitchFamily="34" charset="0"/>
              </a:rPr>
              <a:t>Metodología para la elaboración del Plan de Acción Local frente a las altas temperaturas extremas</a:t>
            </a:r>
          </a:p>
        </p:txBody>
      </p:sp>
      <p:sp>
        <p:nvSpPr>
          <p:cNvPr id="12" name="Rectángulo 11">
            <a:extLst>
              <a:ext uri="{FF2B5EF4-FFF2-40B4-BE49-F238E27FC236}">
                <a16:creationId xmlns:a16="http://schemas.microsoft.com/office/drawing/2014/main" id="{61869CDD-A882-B1AB-4204-C8E8E0EE82D6}"/>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CCD38797-9CCE-53A5-F8E7-FCA10EC7F608}"/>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05|</a:t>
            </a:r>
          </a:p>
        </p:txBody>
      </p:sp>
      <p:cxnSp>
        <p:nvCxnSpPr>
          <p:cNvPr id="40" name="Conector recto 39">
            <a:extLst>
              <a:ext uri="{FF2B5EF4-FFF2-40B4-BE49-F238E27FC236}">
                <a16:creationId xmlns:a16="http://schemas.microsoft.com/office/drawing/2014/main" id="{83A0681E-B6D5-46B9-B963-5C8897E08F7A}"/>
              </a:ext>
            </a:extLst>
          </p:cNvPr>
          <p:cNvCxnSpPr/>
          <p:nvPr/>
        </p:nvCxnSpPr>
        <p:spPr>
          <a:xfrm>
            <a:off x="4939862" y="5372430"/>
            <a:ext cx="3676" cy="468412"/>
          </a:xfrm>
          <a:prstGeom prst="line">
            <a:avLst/>
          </a:prstGeom>
          <a:ln w="25400">
            <a:solidFill>
              <a:srgbClr val="8BB8E2"/>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5BF9707C-76A1-4B0B-960D-5D7A100F877E}"/>
              </a:ext>
            </a:extLst>
          </p:cNvPr>
          <p:cNvCxnSpPr/>
          <p:nvPr/>
        </p:nvCxnSpPr>
        <p:spPr>
          <a:xfrm>
            <a:off x="10203841" y="5372430"/>
            <a:ext cx="3676" cy="468412"/>
          </a:xfrm>
          <a:prstGeom prst="line">
            <a:avLst/>
          </a:prstGeom>
          <a:ln w="25400">
            <a:solidFill>
              <a:srgbClr val="8BB8E2"/>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A3ADDC7A-A594-4BC7-825B-034999220D06}"/>
              </a:ext>
            </a:extLst>
          </p:cNvPr>
          <p:cNvCxnSpPr/>
          <p:nvPr/>
        </p:nvCxnSpPr>
        <p:spPr>
          <a:xfrm>
            <a:off x="7720133" y="5372430"/>
            <a:ext cx="3676" cy="468412"/>
          </a:xfrm>
          <a:prstGeom prst="line">
            <a:avLst/>
          </a:prstGeom>
          <a:ln w="25400">
            <a:solidFill>
              <a:srgbClr val="F8B550"/>
            </a:solidFill>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1A30932D-794C-41CE-9FEC-3CB8D21D90F3}"/>
              </a:ext>
            </a:extLst>
          </p:cNvPr>
          <p:cNvSpPr txBox="1"/>
          <p:nvPr/>
        </p:nvSpPr>
        <p:spPr>
          <a:xfrm>
            <a:off x="-113935" y="3555853"/>
            <a:ext cx="3453290" cy="2677656"/>
          </a:xfrm>
          <a:prstGeom prst="rect">
            <a:avLst/>
          </a:prstGeom>
          <a:noFill/>
        </p:spPr>
        <p:txBody>
          <a:bodyPr wrap="square" rtlCol="0">
            <a:spAutoFit/>
          </a:bodyPr>
          <a:lstStyle/>
          <a:p>
            <a:pPr marL="285750" indent="-285750">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lvl="1"/>
            <a:r>
              <a:rPr lang="es-ES" sz="1200">
                <a:latin typeface="Arial" panose="020B0604020202020204" pitchFamily="34" charset="0"/>
                <a:cs typeface="Arial" panose="020B0604020202020204" pitchFamily="34" charset="0"/>
              </a:rPr>
              <a:t>Documento </a:t>
            </a:r>
            <a:r>
              <a:rPr lang="es-ES" sz="1200" b="1">
                <a:latin typeface="Arial" panose="020B0604020202020204" pitchFamily="34" charset="0"/>
                <a:cs typeface="Arial" panose="020B0604020202020204" pitchFamily="34" charset="0"/>
              </a:rPr>
              <a:t>“Guía de recomendaciones para la elaboración de políticas municipales y planes locales de actuación frente a las altas temperaturas extremas”. </a:t>
            </a:r>
            <a:r>
              <a:rPr lang="es-ES" sz="1200">
                <a:latin typeface="Arial" panose="020B0604020202020204" pitchFamily="34" charset="0"/>
                <a:cs typeface="Arial" panose="020B0604020202020204" pitchFamily="34" charset="0"/>
              </a:rPr>
              <a:t>Incluye un marco general sobre la problemática y la situación a nivel europeo, nacional, autonómico y municipal. </a:t>
            </a:r>
          </a:p>
          <a:p>
            <a:pPr marL="742950" lvl="1" indent="-285750">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lvl="1"/>
            <a:endParaRPr lang="es-ES" sz="12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
        <p:nvSpPr>
          <p:cNvPr id="44" name="Rectángulo redondeado 15">
            <a:extLst>
              <a:ext uri="{FF2B5EF4-FFF2-40B4-BE49-F238E27FC236}">
                <a16:creationId xmlns:a16="http://schemas.microsoft.com/office/drawing/2014/main" id="{ECE2C7A2-6342-4859-B966-BB89CAF6AC14}"/>
              </a:ext>
            </a:extLst>
          </p:cNvPr>
          <p:cNvSpPr/>
          <p:nvPr/>
        </p:nvSpPr>
        <p:spPr>
          <a:xfrm>
            <a:off x="9182511" y="3650087"/>
            <a:ext cx="2140867" cy="1711989"/>
          </a:xfrm>
          <a:prstGeom prst="roundRect">
            <a:avLst>
              <a:gd name="adj" fmla="val 7467"/>
            </a:avLst>
          </a:prstGeom>
          <a:solidFill>
            <a:srgbClr val="8BB8E2">
              <a:alpha val="64892"/>
            </a:srgbClr>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redondeado 16">
            <a:extLst>
              <a:ext uri="{FF2B5EF4-FFF2-40B4-BE49-F238E27FC236}">
                <a16:creationId xmlns:a16="http://schemas.microsoft.com/office/drawing/2014/main" id="{22C28132-2C5F-4BA4-8A29-4601B265E6D5}"/>
              </a:ext>
            </a:extLst>
          </p:cNvPr>
          <p:cNvSpPr/>
          <p:nvPr/>
        </p:nvSpPr>
        <p:spPr>
          <a:xfrm>
            <a:off x="6396111" y="3650087"/>
            <a:ext cx="2628765" cy="1711989"/>
          </a:xfrm>
          <a:prstGeom prst="roundRect">
            <a:avLst>
              <a:gd name="adj" fmla="val 8081"/>
            </a:avLst>
          </a:prstGeom>
          <a:solidFill>
            <a:srgbClr val="F8B550"/>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redondeado 17">
            <a:extLst>
              <a:ext uri="{FF2B5EF4-FFF2-40B4-BE49-F238E27FC236}">
                <a16:creationId xmlns:a16="http://schemas.microsoft.com/office/drawing/2014/main" id="{6D400AC3-668C-4A0C-AECC-C143587C72B2}"/>
              </a:ext>
            </a:extLst>
          </p:cNvPr>
          <p:cNvSpPr/>
          <p:nvPr/>
        </p:nvSpPr>
        <p:spPr>
          <a:xfrm>
            <a:off x="3606458" y="3660441"/>
            <a:ext cx="2628765" cy="1711989"/>
          </a:xfrm>
          <a:prstGeom prst="roundRect">
            <a:avLst>
              <a:gd name="adj" fmla="val 6854"/>
            </a:avLst>
          </a:prstGeom>
          <a:solidFill>
            <a:srgbClr val="8BB8E2">
              <a:alpha val="64892"/>
            </a:srgbClr>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CuadroTexto 46">
            <a:extLst>
              <a:ext uri="{FF2B5EF4-FFF2-40B4-BE49-F238E27FC236}">
                <a16:creationId xmlns:a16="http://schemas.microsoft.com/office/drawing/2014/main" id="{EA1A12EF-283F-4B80-B597-431D98F841F6}"/>
              </a:ext>
            </a:extLst>
          </p:cNvPr>
          <p:cNvSpPr txBox="1"/>
          <p:nvPr/>
        </p:nvSpPr>
        <p:spPr>
          <a:xfrm>
            <a:off x="3735990" y="3734680"/>
            <a:ext cx="2318686" cy="1815882"/>
          </a:xfrm>
          <a:prstGeom prst="rect">
            <a:avLst/>
          </a:prstGeom>
          <a:noFill/>
        </p:spPr>
        <p:txBody>
          <a:bodyPr wrap="square" rtlCol="0">
            <a:spAutoFit/>
          </a:bodyPr>
          <a:lstStyle/>
          <a:p>
            <a:pPr algn="ctr"/>
            <a:r>
              <a:rPr lang="es-ES" sz="1600">
                <a:latin typeface="Arial" panose="020B0604020202020204" pitchFamily="34" charset="0"/>
                <a:cs typeface="Arial" panose="020B0604020202020204" pitchFamily="34" charset="0"/>
              </a:rPr>
              <a:t>Recomendaciones para la </a:t>
            </a:r>
            <a:r>
              <a:rPr lang="es-ES" sz="1600" b="1">
                <a:latin typeface="Arial" panose="020B0604020202020204" pitchFamily="34" charset="0"/>
                <a:cs typeface="Arial" panose="020B0604020202020204" pitchFamily="34" charset="0"/>
              </a:rPr>
              <a:t>elaboración de un Plan de Acción Local</a:t>
            </a:r>
            <a:r>
              <a:rPr lang="es-ES" sz="1600">
                <a:latin typeface="Arial" panose="020B0604020202020204" pitchFamily="34" charset="0"/>
                <a:cs typeface="Arial" panose="020B0604020202020204" pitchFamily="34" charset="0"/>
              </a:rPr>
              <a:t> de Actuación frente a las altas temperaturas extremas</a:t>
            </a:r>
          </a:p>
          <a:p>
            <a:pPr algn="ctr"/>
            <a:endParaRPr lang="es-ES" sz="1600"/>
          </a:p>
        </p:txBody>
      </p:sp>
      <p:sp>
        <p:nvSpPr>
          <p:cNvPr id="48" name="CuadroTexto 47">
            <a:extLst>
              <a:ext uri="{FF2B5EF4-FFF2-40B4-BE49-F238E27FC236}">
                <a16:creationId xmlns:a16="http://schemas.microsoft.com/office/drawing/2014/main" id="{BDD0C5D4-0299-4EFE-AF84-1044BF2D032B}"/>
              </a:ext>
            </a:extLst>
          </p:cNvPr>
          <p:cNvSpPr txBox="1"/>
          <p:nvPr/>
        </p:nvSpPr>
        <p:spPr>
          <a:xfrm>
            <a:off x="6054675" y="3881629"/>
            <a:ext cx="2930445" cy="1600438"/>
          </a:xfrm>
          <a:prstGeom prst="rect">
            <a:avLst/>
          </a:prstGeom>
          <a:noFill/>
        </p:spPr>
        <p:txBody>
          <a:bodyPr wrap="square" rtlCol="0">
            <a:spAutoFit/>
          </a:bodyPr>
          <a:lstStyle/>
          <a:p>
            <a:pPr lvl="1" algn="ctr"/>
            <a:r>
              <a:rPr lang="es-ES" sz="1600" b="1">
                <a:latin typeface="Arial" panose="020B0604020202020204" pitchFamily="34" charset="0"/>
                <a:cs typeface="Arial" panose="020B0604020202020204" pitchFamily="34" charset="0"/>
              </a:rPr>
              <a:t>Catálogo de medidas </a:t>
            </a:r>
            <a:r>
              <a:rPr lang="es-ES" sz="1600">
                <a:latin typeface="Arial" panose="020B0604020202020204" pitchFamily="34" charset="0"/>
                <a:cs typeface="Arial" panose="020B0604020202020204" pitchFamily="34" charset="0"/>
              </a:rPr>
              <a:t>de prevención y respuesta ante eventos de altas temperaturas</a:t>
            </a:r>
          </a:p>
          <a:p>
            <a:pPr lvl="1" algn="ctr"/>
            <a:endParaRPr lang="es-ES" sz="1600">
              <a:latin typeface="Arial" panose="020B0604020202020204" pitchFamily="34" charset="0"/>
              <a:cs typeface="Arial" panose="020B0604020202020204" pitchFamily="34" charset="0"/>
            </a:endParaRPr>
          </a:p>
          <a:p>
            <a:pPr algn="ctr"/>
            <a:endParaRPr lang="es-ES" sz="1600"/>
          </a:p>
        </p:txBody>
      </p:sp>
      <p:sp>
        <p:nvSpPr>
          <p:cNvPr id="49" name="CuadroTexto 48">
            <a:extLst>
              <a:ext uri="{FF2B5EF4-FFF2-40B4-BE49-F238E27FC236}">
                <a16:creationId xmlns:a16="http://schemas.microsoft.com/office/drawing/2014/main" id="{C51F02A0-BC67-4BB0-9E6D-0FF5C015E96C}"/>
              </a:ext>
            </a:extLst>
          </p:cNvPr>
          <p:cNvSpPr txBox="1"/>
          <p:nvPr/>
        </p:nvSpPr>
        <p:spPr>
          <a:xfrm>
            <a:off x="8878156" y="3879170"/>
            <a:ext cx="2366103" cy="1600438"/>
          </a:xfrm>
          <a:prstGeom prst="rect">
            <a:avLst/>
          </a:prstGeom>
          <a:noFill/>
        </p:spPr>
        <p:txBody>
          <a:bodyPr wrap="square" rtlCol="0">
            <a:spAutoFit/>
          </a:bodyPr>
          <a:lstStyle/>
          <a:p>
            <a:pPr lvl="1" algn="ctr"/>
            <a:r>
              <a:rPr lang="es-ES" sz="1600" b="1">
                <a:latin typeface="Arial" panose="020B0604020202020204" pitchFamily="34" charset="0"/>
                <a:cs typeface="Arial" panose="020B0604020202020204" pitchFamily="34" charset="0"/>
              </a:rPr>
              <a:t>Herramienta</a:t>
            </a:r>
            <a:r>
              <a:rPr lang="es-ES" sz="1600">
                <a:latin typeface="Arial" panose="020B0604020202020204" pitchFamily="34" charset="0"/>
                <a:cs typeface="Arial" panose="020B0604020202020204" pitchFamily="34" charset="0"/>
              </a:rPr>
              <a:t> para la </a:t>
            </a:r>
            <a:r>
              <a:rPr lang="es-ES" sz="1600" b="1">
                <a:latin typeface="Arial" panose="020B0604020202020204" pitchFamily="34" charset="0"/>
                <a:cs typeface="Arial" panose="020B0604020202020204" pitchFamily="34" charset="0"/>
              </a:rPr>
              <a:t>selección</a:t>
            </a:r>
            <a:r>
              <a:rPr lang="es-ES" sz="1600">
                <a:latin typeface="Arial" panose="020B0604020202020204" pitchFamily="34" charset="0"/>
                <a:cs typeface="Arial" panose="020B0604020202020204" pitchFamily="34" charset="0"/>
              </a:rPr>
              <a:t> de medidas de actuación</a:t>
            </a:r>
          </a:p>
          <a:p>
            <a:pPr lvl="1" algn="ctr"/>
            <a:endParaRPr lang="es-ES" sz="1600">
              <a:latin typeface="Arial" panose="020B0604020202020204" pitchFamily="34" charset="0"/>
              <a:cs typeface="Arial" panose="020B0604020202020204" pitchFamily="34" charset="0"/>
            </a:endParaRPr>
          </a:p>
          <a:p>
            <a:pPr algn="ctr"/>
            <a:endParaRPr lang="es-ES" sz="1600"/>
          </a:p>
        </p:txBody>
      </p:sp>
      <p:sp>
        <p:nvSpPr>
          <p:cNvPr id="50" name="Rectángulo redondeado 21">
            <a:extLst>
              <a:ext uri="{FF2B5EF4-FFF2-40B4-BE49-F238E27FC236}">
                <a16:creationId xmlns:a16="http://schemas.microsoft.com/office/drawing/2014/main" id="{B37D8431-901E-4F0A-923C-A0ECC1E8D65B}"/>
              </a:ext>
            </a:extLst>
          </p:cNvPr>
          <p:cNvSpPr/>
          <p:nvPr/>
        </p:nvSpPr>
        <p:spPr>
          <a:xfrm>
            <a:off x="4671213" y="5624801"/>
            <a:ext cx="543920" cy="547543"/>
          </a:xfrm>
          <a:prstGeom prst="roundRect">
            <a:avLst>
              <a:gd name="adj" fmla="val 50000"/>
            </a:avLst>
          </a:prstGeom>
          <a:solidFill>
            <a:srgbClr val="8BB8E2"/>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tx1"/>
                </a:solidFill>
              </a:rPr>
              <a:t>1</a:t>
            </a:r>
          </a:p>
        </p:txBody>
      </p:sp>
      <p:sp>
        <p:nvSpPr>
          <p:cNvPr id="51" name="Rectángulo redondeado 22">
            <a:extLst>
              <a:ext uri="{FF2B5EF4-FFF2-40B4-BE49-F238E27FC236}">
                <a16:creationId xmlns:a16="http://schemas.microsoft.com/office/drawing/2014/main" id="{FCE69162-5799-4327-9A10-2D3619C226F8}"/>
              </a:ext>
            </a:extLst>
          </p:cNvPr>
          <p:cNvSpPr/>
          <p:nvPr/>
        </p:nvSpPr>
        <p:spPr>
          <a:xfrm>
            <a:off x="7437527" y="5641527"/>
            <a:ext cx="543920" cy="547543"/>
          </a:xfrm>
          <a:prstGeom prst="roundRect">
            <a:avLst>
              <a:gd name="adj" fmla="val 50000"/>
            </a:avLst>
          </a:prstGeom>
          <a:solidFill>
            <a:srgbClr val="F8B550"/>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ángulo redondeado 23">
            <a:extLst>
              <a:ext uri="{FF2B5EF4-FFF2-40B4-BE49-F238E27FC236}">
                <a16:creationId xmlns:a16="http://schemas.microsoft.com/office/drawing/2014/main" id="{FAAAFB79-0482-44EB-BBAF-00BC5063DE7E}"/>
              </a:ext>
            </a:extLst>
          </p:cNvPr>
          <p:cNvSpPr/>
          <p:nvPr/>
        </p:nvSpPr>
        <p:spPr>
          <a:xfrm>
            <a:off x="9930722" y="5637031"/>
            <a:ext cx="543920" cy="547543"/>
          </a:xfrm>
          <a:prstGeom prst="roundRect">
            <a:avLst>
              <a:gd name="adj" fmla="val 50000"/>
            </a:avLst>
          </a:prstGeom>
          <a:solidFill>
            <a:srgbClr val="8BB8E2"/>
          </a:solidFill>
          <a:ln w="19050">
            <a:noFill/>
          </a:ln>
          <a:effectLst>
            <a:outerShdw blurRad="165458" dist="38100" dir="2700000" sx="100595" sy="100595" algn="tl" rotWithShape="0">
              <a:prstClr val="black">
                <a:alpha val="1111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tx1"/>
                </a:solidFill>
                <a:latin typeface="Arial" panose="020B0604020202020204" pitchFamily="34" charset="0"/>
                <a:cs typeface="Arial" panose="020B0604020202020204" pitchFamily="34" charset="0"/>
              </a:rPr>
              <a:t>3</a:t>
            </a:r>
          </a:p>
        </p:txBody>
      </p:sp>
      <p:sp>
        <p:nvSpPr>
          <p:cNvPr id="53" name="CuadroTexto 52">
            <a:extLst>
              <a:ext uri="{FF2B5EF4-FFF2-40B4-BE49-F238E27FC236}">
                <a16:creationId xmlns:a16="http://schemas.microsoft.com/office/drawing/2014/main" id="{66571E6C-3664-4124-8D01-604974A4D319}"/>
              </a:ext>
            </a:extLst>
          </p:cNvPr>
          <p:cNvSpPr txBox="1"/>
          <p:nvPr/>
        </p:nvSpPr>
        <p:spPr>
          <a:xfrm>
            <a:off x="7466895" y="5714717"/>
            <a:ext cx="502747" cy="707886"/>
          </a:xfrm>
          <a:prstGeom prst="rect">
            <a:avLst/>
          </a:prstGeom>
          <a:noFill/>
        </p:spPr>
        <p:txBody>
          <a:bodyPr wrap="square" rtlCol="0">
            <a:spAutoFit/>
          </a:bodyPr>
          <a:lstStyle/>
          <a:p>
            <a:pPr algn="ctr"/>
            <a:r>
              <a:rPr lang="es-ES" sz="2000" b="1">
                <a:latin typeface="Arial" panose="020B0604020202020204" pitchFamily="34" charset="0"/>
                <a:cs typeface="Arial" panose="020B0604020202020204" pitchFamily="34" charset="0"/>
              </a:rPr>
              <a:t>2</a:t>
            </a:r>
          </a:p>
          <a:p>
            <a:pPr algn="ctr"/>
            <a:endParaRPr lang="es-ES" sz="2000" b="1"/>
          </a:p>
        </p:txBody>
      </p:sp>
      <p:sp>
        <p:nvSpPr>
          <p:cNvPr id="54" name="Flecha derecha 27">
            <a:extLst>
              <a:ext uri="{FF2B5EF4-FFF2-40B4-BE49-F238E27FC236}">
                <a16:creationId xmlns:a16="http://schemas.microsoft.com/office/drawing/2014/main" id="{6F5B963B-D681-45F9-BAFA-EDD67A7C06B6}"/>
              </a:ext>
            </a:extLst>
          </p:cNvPr>
          <p:cNvSpPr/>
          <p:nvPr/>
        </p:nvSpPr>
        <p:spPr>
          <a:xfrm>
            <a:off x="427324" y="5257720"/>
            <a:ext cx="2879895" cy="416086"/>
          </a:xfrm>
          <a:prstGeom prst="rightArrow">
            <a:avLst/>
          </a:prstGeom>
          <a:solidFill>
            <a:srgbClr val="FBC8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ED6929F0-2D48-DC7E-2E94-0A33B9039733}"/>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70CA8EA9-A4F3-7B5C-AE75-91221C16E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69055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D9E6F27-7981-4A86-4D03-7A15A70136FD}"/>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5225A951-D531-5B53-4D1F-2BBC34E8D2A3}"/>
              </a:ext>
            </a:extLst>
          </p:cNvPr>
          <p:cNvSpPr>
            <a:spLocks noGrp="1"/>
          </p:cNvSpPr>
          <p:nvPr>
            <p:ph idx="1"/>
          </p:nvPr>
        </p:nvSpPr>
        <p:spPr>
          <a:xfrm>
            <a:off x="1098962" y="1380792"/>
            <a:ext cx="9745170" cy="938158"/>
          </a:xfrm>
        </p:spPr>
        <p:txBody>
          <a:bodyPr>
            <a:normAutofit/>
          </a:bodyPr>
          <a:lstStyle/>
          <a:p>
            <a:pPr algn="just">
              <a:lnSpc>
                <a:spcPct val="107000"/>
              </a:lnSpc>
              <a:spcAft>
                <a:spcPts val="800"/>
              </a:spcAft>
            </a:pPr>
            <a:r>
              <a:rPr lang="es-ES" sz="1800" i="1">
                <a:effectLst/>
                <a:latin typeface="Calibri" panose="020F0502020204030204" pitchFamily="34" charset="0"/>
                <a:ea typeface="Calibri" panose="020F0502020204030204" pitchFamily="34" charset="0"/>
                <a:cs typeface="Times New Roman" panose="02020603050405020304" pitchFamily="18" charset="0"/>
              </a:rPr>
              <a:t>Resultado de la identificación de grupos de personas vulnerables</a:t>
            </a:r>
            <a:endParaRPr lang="en-GB" sz="1600" i="1"/>
          </a:p>
          <a:p>
            <a:pPr marL="0" indent="0">
              <a:buNone/>
            </a:pPr>
            <a:r>
              <a:rPr lang="en-GB" sz="1800" i="1" err="1">
                <a:highlight>
                  <a:srgbClr val="D2E2F5"/>
                </a:highlight>
                <a:cs typeface="Arial" panose="020B0604020202020204" pitchFamily="34" charset="0"/>
              </a:rPr>
              <a:t>Incluir</a:t>
            </a:r>
            <a:r>
              <a:rPr lang="en-GB" sz="1800" i="1">
                <a:highlight>
                  <a:srgbClr val="D2E2F5"/>
                </a:highlight>
                <a:cs typeface="Arial" panose="020B0604020202020204" pitchFamily="34" charset="0"/>
              </a:rPr>
              <a:t> </a:t>
            </a:r>
            <a:r>
              <a:rPr lang="en-GB" sz="1800" i="1" err="1">
                <a:highlight>
                  <a:srgbClr val="D2E2F5"/>
                </a:highlight>
                <a:cs typeface="Arial" panose="020B0604020202020204" pitchFamily="34" charset="0"/>
              </a:rPr>
              <a:t>grupos</a:t>
            </a:r>
            <a:r>
              <a:rPr lang="en-GB" sz="1800" i="1">
                <a:highlight>
                  <a:srgbClr val="D2E2F5"/>
                </a:highlight>
                <a:cs typeface="Arial" panose="020B0604020202020204" pitchFamily="34" charset="0"/>
              </a:rPr>
              <a:t> de personas </a:t>
            </a:r>
            <a:r>
              <a:rPr lang="en-GB" sz="1800" i="1" err="1">
                <a:highlight>
                  <a:srgbClr val="D2E2F5"/>
                </a:highlight>
                <a:cs typeface="Arial" panose="020B0604020202020204" pitchFamily="34" charset="0"/>
              </a:rPr>
              <a:t>vulnerables</a:t>
            </a:r>
            <a:r>
              <a:rPr lang="en-GB" sz="1800" i="1">
                <a:highlight>
                  <a:srgbClr val="D2E2F5"/>
                </a:highlight>
                <a:cs typeface="Arial" panose="020B0604020202020204" pitchFamily="34" charset="0"/>
              </a:rPr>
              <a:t> </a:t>
            </a:r>
            <a:r>
              <a:rPr lang="en-GB" sz="1800" i="1" err="1">
                <a:highlight>
                  <a:srgbClr val="D2E2F5"/>
                </a:highlight>
                <a:cs typeface="Arial" panose="020B0604020202020204" pitchFamily="34" charset="0"/>
              </a:rPr>
              <a:t>identificados</a:t>
            </a:r>
            <a:endParaRPr lang="en-GB" sz="1800" i="1">
              <a:highlight>
                <a:srgbClr val="D2E2F5"/>
              </a:highlight>
              <a:cs typeface="Arial" panose="020B0604020202020204" pitchFamily="34" charset="0"/>
            </a:endParaRPr>
          </a:p>
        </p:txBody>
      </p:sp>
      <p:sp>
        <p:nvSpPr>
          <p:cNvPr id="8" name="Triángulo 7">
            <a:extLst>
              <a:ext uri="{FF2B5EF4-FFF2-40B4-BE49-F238E27FC236}">
                <a16:creationId xmlns:a16="http://schemas.microsoft.com/office/drawing/2014/main" id="{2DCAA3F3-86DB-8AA1-ECC5-BE779FB0188D}"/>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1869CDD-A882-B1AB-4204-C8E8E0EE82D6}"/>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CCD38797-9CCE-53A5-F8E7-FCA10EC7F608}"/>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06|</a:t>
            </a:r>
          </a:p>
        </p:txBody>
      </p:sp>
      <p:sp>
        <p:nvSpPr>
          <p:cNvPr id="14" name="CuadroTexto 13">
            <a:extLst>
              <a:ext uri="{FF2B5EF4-FFF2-40B4-BE49-F238E27FC236}">
                <a16:creationId xmlns:a16="http://schemas.microsoft.com/office/drawing/2014/main" id="{9FE595BF-C75B-4BA7-B876-55648BEC99EA}"/>
              </a:ext>
            </a:extLst>
          </p:cNvPr>
          <p:cNvSpPr txBox="1"/>
          <p:nvPr/>
        </p:nvSpPr>
        <p:spPr>
          <a:xfrm>
            <a:off x="1105415" y="471975"/>
            <a:ext cx="5900652" cy="707886"/>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¿Cuál es la situación en nuestro municipio?  Conclusiones del diagnóstico</a:t>
            </a:r>
          </a:p>
        </p:txBody>
      </p:sp>
      <p:sp>
        <p:nvSpPr>
          <p:cNvPr id="17" name="Título 1">
            <a:extLst>
              <a:ext uri="{FF2B5EF4-FFF2-40B4-BE49-F238E27FC236}">
                <a16:creationId xmlns:a16="http://schemas.microsoft.com/office/drawing/2014/main" id="{CECE5BD5-2B24-4388-87BF-D9D39ACCE4A8}"/>
              </a:ext>
            </a:extLst>
          </p:cNvPr>
          <p:cNvSpPr txBox="1">
            <a:spLocks/>
          </p:cNvSpPr>
          <p:nvPr/>
        </p:nvSpPr>
        <p:spPr>
          <a:xfrm>
            <a:off x="381977" y="393286"/>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a:solidFill>
                  <a:srgbClr val="F8B550"/>
                </a:solidFill>
                <a:latin typeface="Arial" panose="020B0604020202020204" pitchFamily="34" charset="0"/>
                <a:cs typeface="Arial" panose="020B0604020202020204" pitchFamily="34" charset="0"/>
              </a:rPr>
              <a:t>4</a:t>
            </a:r>
          </a:p>
        </p:txBody>
      </p:sp>
      <p:sp>
        <p:nvSpPr>
          <p:cNvPr id="2" name="Rectángulo redondeado 1">
            <a:extLst>
              <a:ext uri="{FF2B5EF4-FFF2-40B4-BE49-F238E27FC236}">
                <a16:creationId xmlns:a16="http://schemas.microsoft.com/office/drawing/2014/main" id="{2EE80302-F761-402D-0E10-EC9D3E2640EF}"/>
              </a:ext>
            </a:extLst>
          </p:cNvPr>
          <p:cNvSpPr/>
          <p:nvPr/>
        </p:nvSpPr>
        <p:spPr>
          <a:xfrm>
            <a:off x="875362" y="1815746"/>
            <a:ext cx="10217675" cy="3583757"/>
          </a:xfrm>
          <a:prstGeom prst="roundRect">
            <a:avLst>
              <a:gd name="adj" fmla="val 2434"/>
            </a:avLst>
          </a:prstGeom>
          <a:noFill/>
          <a:ln>
            <a:solidFill>
              <a:srgbClr val="F7A1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0666649C-403F-FF72-409F-5CEC8805C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82" y="1592729"/>
            <a:ext cx="441653" cy="441653"/>
          </a:xfrm>
          <a:prstGeom prst="rect">
            <a:avLst/>
          </a:prstGeom>
        </p:spPr>
      </p:pic>
      <p:sp>
        <p:nvSpPr>
          <p:cNvPr id="7" name="CuadroTexto 6">
            <a:extLst>
              <a:ext uri="{FF2B5EF4-FFF2-40B4-BE49-F238E27FC236}">
                <a16:creationId xmlns:a16="http://schemas.microsoft.com/office/drawing/2014/main" id="{F4FE5885-8699-B3E4-963E-7F4B1588407F}"/>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0F998F5D-CA8D-2955-EAAE-4CF521A68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181483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D9E6F27-7981-4A86-4D03-7A15A70136FD}"/>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5225A951-D531-5B53-4D1F-2BBC34E8D2A3}"/>
              </a:ext>
            </a:extLst>
          </p:cNvPr>
          <p:cNvSpPr>
            <a:spLocks noGrp="1"/>
          </p:cNvSpPr>
          <p:nvPr>
            <p:ph idx="1"/>
          </p:nvPr>
        </p:nvSpPr>
        <p:spPr>
          <a:xfrm>
            <a:off x="1098962" y="1380792"/>
            <a:ext cx="9745170" cy="1248108"/>
          </a:xfrm>
        </p:spPr>
        <p:txBody>
          <a:bodyPr>
            <a:normAutofit/>
          </a:bodyPr>
          <a:lstStyle/>
          <a:p>
            <a:pPr algn="just">
              <a:lnSpc>
                <a:spcPct val="107000"/>
              </a:lnSpc>
              <a:spcAft>
                <a:spcPts val="800"/>
              </a:spcAft>
            </a:pPr>
            <a:r>
              <a:rPr lang="es-ES" sz="1800" i="1">
                <a:effectLst/>
                <a:latin typeface="Calibri" panose="020F0502020204030204" pitchFamily="34" charset="0"/>
                <a:ea typeface="Calibri" panose="020F0502020204030204" pitchFamily="34" charset="0"/>
                <a:cs typeface="Times New Roman" panose="02020603050405020304" pitchFamily="18" charset="0"/>
              </a:rPr>
              <a:t>Mostrar “mapa” o lista de zonas vulnerables</a:t>
            </a:r>
          </a:p>
          <a:p>
            <a:pPr marL="0" indent="0" algn="just">
              <a:lnSpc>
                <a:spcPct val="107000"/>
              </a:lnSpc>
              <a:spcAft>
                <a:spcPts val="800"/>
              </a:spcAft>
              <a:buNone/>
            </a:pPr>
            <a:r>
              <a:rPr lang="en-GB" sz="1800" i="1" err="1">
                <a:highlight>
                  <a:srgbClr val="D2E2F5"/>
                </a:highlight>
                <a:cs typeface="Arial" panose="020B0604020202020204" pitchFamily="34" charset="0"/>
              </a:rPr>
              <a:t>Incluir</a:t>
            </a:r>
            <a:r>
              <a:rPr lang="en-GB" sz="1800" i="1">
                <a:highlight>
                  <a:srgbClr val="D2E2F5"/>
                </a:highlight>
                <a:cs typeface="Arial" panose="020B0604020202020204" pitchFamily="34" charset="0"/>
              </a:rPr>
              <a:t> </a:t>
            </a:r>
            <a:r>
              <a:rPr lang="en-GB" sz="1800" i="1" err="1">
                <a:highlight>
                  <a:srgbClr val="D2E2F5"/>
                </a:highlight>
                <a:cs typeface="Arial" panose="020B0604020202020204" pitchFamily="34" charset="0"/>
              </a:rPr>
              <a:t>mapa</a:t>
            </a:r>
            <a:r>
              <a:rPr lang="en-GB" sz="1800" i="1">
                <a:highlight>
                  <a:srgbClr val="D2E2F5"/>
                </a:highlight>
                <a:cs typeface="Arial" panose="020B0604020202020204" pitchFamily="34" charset="0"/>
              </a:rPr>
              <a:t> o </a:t>
            </a:r>
            <a:r>
              <a:rPr lang="en-GB" sz="1800" i="1" err="1">
                <a:highlight>
                  <a:srgbClr val="D2E2F5"/>
                </a:highlight>
                <a:cs typeface="Arial" panose="020B0604020202020204" pitchFamily="34" charset="0"/>
              </a:rPr>
              <a:t>lista</a:t>
            </a:r>
            <a:r>
              <a:rPr lang="en-GB" sz="1800" i="1">
                <a:highlight>
                  <a:srgbClr val="D2E2F5"/>
                </a:highlight>
                <a:cs typeface="Arial" panose="020B0604020202020204" pitchFamily="34" charset="0"/>
              </a:rPr>
              <a:t> de zonas </a:t>
            </a:r>
            <a:r>
              <a:rPr lang="en-GB" sz="1800" i="1" err="1">
                <a:highlight>
                  <a:srgbClr val="D2E2F5"/>
                </a:highlight>
                <a:cs typeface="Arial" panose="020B0604020202020204" pitchFamily="34" charset="0"/>
              </a:rPr>
              <a:t>vulnerables</a:t>
            </a:r>
            <a:r>
              <a:rPr lang="en-GB" sz="1800" i="1">
                <a:highlight>
                  <a:srgbClr val="D2E2F5"/>
                </a:highlight>
                <a:cs typeface="Arial" panose="020B0604020202020204" pitchFamily="34" charset="0"/>
              </a:rPr>
              <a:t> </a:t>
            </a:r>
          </a:p>
          <a:p>
            <a:pPr algn="just">
              <a:lnSpc>
                <a:spcPct val="107000"/>
              </a:lnSpc>
              <a:spcAft>
                <a:spcPts val="800"/>
              </a:spcAft>
            </a:pPr>
            <a:endParaRPr lang="es-ES" sz="1800" i="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800" i="1">
              <a:effectLst/>
              <a:latin typeface="Calibri" panose="020F0502020204030204" pitchFamily="34" charset="0"/>
              <a:ea typeface="Calibri" panose="020F0502020204030204" pitchFamily="34" charset="0"/>
              <a:cs typeface="Times New Roman" panose="02020603050405020304" pitchFamily="18" charset="0"/>
            </a:endParaRPr>
          </a:p>
          <a:p>
            <a:endParaRPr lang="en-GB" sz="1700">
              <a:latin typeface="Arial" panose="020B0604020202020204" pitchFamily="34" charset="0"/>
              <a:cs typeface="Arial" panose="020B0604020202020204" pitchFamily="34" charset="0"/>
            </a:endParaRPr>
          </a:p>
        </p:txBody>
      </p:sp>
      <p:sp>
        <p:nvSpPr>
          <p:cNvPr id="8" name="Triángulo 7">
            <a:extLst>
              <a:ext uri="{FF2B5EF4-FFF2-40B4-BE49-F238E27FC236}">
                <a16:creationId xmlns:a16="http://schemas.microsoft.com/office/drawing/2014/main" id="{2DCAA3F3-86DB-8AA1-ECC5-BE779FB0188D}"/>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1869CDD-A882-B1AB-4204-C8E8E0EE82D6}"/>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CCD38797-9CCE-53A5-F8E7-FCA10EC7F608}"/>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07|</a:t>
            </a:r>
          </a:p>
        </p:txBody>
      </p:sp>
      <p:sp>
        <p:nvSpPr>
          <p:cNvPr id="14" name="CuadroTexto 13">
            <a:extLst>
              <a:ext uri="{FF2B5EF4-FFF2-40B4-BE49-F238E27FC236}">
                <a16:creationId xmlns:a16="http://schemas.microsoft.com/office/drawing/2014/main" id="{9FE595BF-C75B-4BA7-B876-55648BEC99EA}"/>
              </a:ext>
            </a:extLst>
          </p:cNvPr>
          <p:cNvSpPr txBox="1"/>
          <p:nvPr/>
        </p:nvSpPr>
        <p:spPr>
          <a:xfrm>
            <a:off x="1105415" y="471975"/>
            <a:ext cx="5900652" cy="707886"/>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¿Cuál es la situación en nuestro municipio?  Conclusiones del diagnóstico</a:t>
            </a:r>
          </a:p>
        </p:txBody>
      </p:sp>
      <p:sp>
        <p:nvSpPr>
          <p:cNvPr id="17" name="Título 1">
            <a:extLst>
              <a:ext uri="{FF2B5EF4-FFF2-40B4-BE49-F238E27FC236}">
                <a16:creationId xmlns:a16="http://schemas.microsoft.com/office/drawing/2014/main" id="{CECE5BD5-2B24-4388-87BF-D9D39ACCE4A8}"/>
              </a:ext>
            </a:extLst>
          </p:cNvPr>
          <p:cNvSpPr txBox="1">
            <a:spLocks/>
          </p:cNvSpPr>
          <p:nvPr/>
        </p:nvSpPr>
        <p:spPr>
          <a:xfrm>
            <a:off x="381977" y="393286"/>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a:solidFill>
                  <a:srgbClr val="F8B550"/>
                </a:solidFill>
                <a:latin typeface="Arial" panose="020B0604020202020204" pitchFamily="34" charset="0"/>
                <a:cs typeface="Arial" panose="020B0604020202020204" pitchFamily="34" charset="0"/>
              </a:rPr>
              <a:t>4</a:t>
            </a:r>
          </a:p>
        </p:txBody>
      </p:sp>
      <p:sp>
        <p:nvSpPr>
          <p:cNvPr id="2" name="Rectángulo redondeado 1">
            <a:extLst>
              <a:ext uri="{FF2B5EF4-FFF2-40B4-BE49-F238E27FC236}">
                <a16:creationId xmlns:a16="http://schemas.microsoft.com/office/drawing/2014/main" id="{9DB62E8E-7131-A315-91C5-0C088F1C2642}"/>
              </a:ext>
            </a:extLst>
          </p:cNvPr>
          <p:cNvSpPr/>
          <p:nvPr/>
        </p:nvSpPr>
        <p:spPr>
          <a:xfrm>
            <a:off x="875362" y="1815746"/>
            <a:ext cx="10217675" cy="3699002"/>
          </a:xfrm>
          <a:prstGeom prst="roundRect">
            <a:avLst>
              <a:gd name="adj" fmla="val 3974"/>
            </a:avLst>
          </a:prstGeom>
          <a:noFill/>
          <a:ln>
            <a:solidFill>
              <a:srgbClr val="F7A1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2B1E71CB-0285-372C-75B3-30BC46CA0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82" y="1592729"/>
            <a:ext cx="441653" cy="441653"/>
          </a:xfrm>
          <a:prstGeom prst="rect">
            <a:avLst/>
          </a:prstGeom>
        </p:spPr>
      </p:pic>
      <p:sp>
        <p:nvSpPr>
          <p:cNvPr id="7" name="CuadroTexto 6">
            <a:extLst>
              <a:ext uri="{FF2B5EF4-FFF2-40B4-BE49-F238E27FC236}">
                <a16:creationId xmlns:a16="http://schemas.microsoft.com/office/drawing/2014/main" id="{FA9BE7D9-DEC3-1F03-7302-9234DC3FF22B}"/>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D5AD707-8E78-7C79-B03F-A688A9DF4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80568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D9E6F27-7981-4A86-4D03-7A15A70136FD}"/>
              </a:ext>
            </a:extLst>
          </p:cNvPr>
          <p:cNvSpPr/>
          <p:nvPr/>
        </p:nvSpPr>
        <p:spPr>
          <a:xfrm>
            <a:off x="980242" y="422627"/>
            <a:ext cx="7922019" cy="724030"/>
          </a:xfrm>
          <a:prstGeom prst="rect">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5225A951-D531-5B53-4D1F-2BBC34E8D2A3}"/>
              </a:ext>
            </a:extLst>
          </p:cNvPr>
          <p:cNvSpPr>
            <a:spLocks noGrp="1"/>
          </p:cNvSpPr>
          <p:nvPr>
            <p:ph idx="1"/>
          </p:nvPr>
        </p:nvSpPr>
        <p:spPr>
          <a:xfrm>
            <a:off x="1098962" y="1380792"/>
            <a:ext cx="9745170" cy="1429083"/>
          </a:xfrm>
        </p:spPr>
        <p:txBody>
          <a:bodyPr>
            <a:normAutofit/>
          </a:bodyPr>
          <a:lstStyle/>
          <a:p>
            <a:pPr algn="just">
              <a:lnSpc>
                <a:spcPct val="107000"/>
              </a:lnSpc>
              <a:spcAft>
                <a:spcPts val="800"/>
              </a:spcAft>
            </a:pPr>
            <a:r>
              <a:rPr lang="es-ES" sz="1800" i="1">
                <a:effectLst/>
                <a:latin typeface="Calibri" panose="020F0502020204030204" pitchFamily="34" charset="0"/>
                <a:ea typeface="Calibri" panose="020F0502020204030204" pitchFamily="34" charset="0"/>
                <a:cs typeface="Times New Roman" panose="02020603050405020304" pitchFamily="18" charset="0"/>
              </a:rPr>
              <a:t>Mostrar los potenciales refugios climáticos identificados</a:t>
            </a:r>
          </a:p>
          <a:p>
            <a:pPr algn="just">
              <a:lnSpc>
                <a:spcPct val="107000"/>
              </a:lnSpc>
              <a:spcAft>
                <a:spcPts val="800"/>
              </a:spcAft>
            </a:pPr>
            <a:r>
              <a:rPr lang="en-GB" sz="1800" i="1" err="1">
                <a:highlight>
                  <a:srgbClr val="D2E2F5"/>
                </a:highlight>
                <a:cs typeface="Arial" panose="020B0604020202020204" pitchFamily="34" charset="0"/>
              </a:rPr>
              <a:t>Incluir</a:t>
            </a:r>
            <a:r>
              <a:rPr lang="en-GB" sz="1800" i="1">
                <a:highlight>
                  <a:srgbClr val="D2E2F5"/>
                </a:highlight>
                <a:cs typeface="Arial" panose="020B0604020202020204" pitchFamily="34" charset="0"/>
              </a:rPr>
              <a:t> </a:t>
            </a:r>
            <a:r>
              <a:rPr lang="en-GB" sz="1800" i="1" err="1">
                <a:highlight>
                  <a:srgbClr val="D2E2F5"/>
                </a:highlight>
                <a:cs typeface="Arial" panose="020B0604020202020204" pitchFamily="34" charset="0"/>
              </a:rPr>
              <a:t>mapa</a:t>
            </a:r>
            <a:r>
              <a:rPr lang="en-GB" sz="1800" i="1">
                <a:highlight>
                  <a:srgbClr val="D2E2F5"/>
                </a:highlight>
                <a:cs typeface="Arial" panose="020B0604020202020204" pitchFamily="34" charset="0"/>
              </a:rPr>
              <a:t> o </a:t>
            </a:r>
            <a:r>
              <a:rPr lang="en-GB" sz="1800" i="1" err="1">
                <a:highlight>
                  <a:srgbClr val="D2E2F5"/>
                </a:highlight>
                <a:cs typeface="Arial" panose="020B0604020202020204" pitchFamily="34" charset="0"/>
              </a:rPr>
              <a:t>lista</a:t>
            </a:r>
            <a:r>
              <a:rPr lang="en-GB" sz="1800" i="1">
                <a:highlight>
                  <a:srgbClr val="D2E2F5"/>
                </a:highlight>
                <a:cs typeface="Arial" panose="020B0604020202020204" pitchFamily="34" charset="0"/>
              </a:rPr>
              <a:t> de </a:t>
            </a:r>
            <a:r>
              <a:rPr lang="en-GB" sz="1800" i="1" err="1">
                <a:highlight>
                  <a:srgbClr val="D2E2F5"/>
                </a:highlight>
                <a:cs typeface="Arial" panose="020B0604020202020204" pitchFamily="34" charset="0"/>
              </a:rPr>
              <a:t>potenciales</a:t>
            </a:r>
            <a:r>
              <a:rPr lang="en-GB" sz="1800" i="1">
                <a:highlight>
                  <a:srgbClr val="D2E2F5"/>
                </a:highlight>
                <a:cs typeface="Arial" panose="020B0604020202020204" pitchFamily="34" charset="0"/>
              </a:rPr>
              <a:t> </a:t>
            </a:r>
            <a:r>
              <a:rPr lang="en-GB" sz="1800" i="1" err="1">
                <a:highlight>
                  <a:srgbClr val="D2E2F5"/>
                </a:highlight>
                <a:cs typeface="Arial" panose="020B0604020202020204" pitchFamily="34" charset="0"/>
              </a:rPr>
              <a:t>refugios</a:t>
            </a:r>
            <a:r>
              <a:rPr lang="en-GB" sz="1800" i="1">
                <a:highlight>
                  <a:srgbClr val="D2E2F5"/>
                </a:highlight>
                <a:cs typeface="Arial" panose="020B0604020202020204" pitchFamily="34" charset="0"/>
              </a:rPr>
              <a:t> </a:t>
            </a:r>
            <a:r>
              <a:rPr lang="en-GB" sz="1800" i="1" err="1">
                <a:highlight>
                  <a:srgbClr val="D2E2F5"/>
                </a:highlight>
                <a:cs typeface="Arial" panose="020B0604020202020204" pitchFamily="34" charset="0"/>
              </a:rPr>
              <a:t>climáticos</a:t>
            </a:r>
            <a:r>
              <a:rPr lang="en-GB" sz="1800" i="1">
                <a:highlight>
                  <a:srgbClr val="D2E2F5"/>
                </a:highlight>
                <a:cs typeface="Arial" panose="020B0604020202020204" pitchFamily="34" charset="0"/>
              </a:rPr>
              <a:t> </a:t>
            </a:r>
            <a:r>
              <a:rPr lang="en-GB" sz="1800" i="1" err="1">
                <a:highlight>
                  <a:srgbClr val="D2E2F5"/>
                </a:highlight>
                <a:cs typeface="Arial" panose="020B0604020202020204" pitchFamily="34" charset="0"/>
              </a:rPr>
              <a:t>identificados</a:t>
            </a:r>
            <a:r>
              <a:rPr lang="en-GB" sz="1800" i="1">
                <a:highlight>
                  <a:srgbClr val="D2E2F5"/>
                </a:highlight>
                <a:cs typeface="Arial" panose="020B0604020202020204" pitchFamily="34" charset="0"/>
              </a:rPr>
              <a:t> </a:t>
            </a:r>
          </a:p>
          <a:p>
            <a:pPr algn="just">
              <a:lnSpc>
                <a:spcPct val="107000"/>
              </a:lnSpc>
              <a:spcAft>
                <a:spcPts val="800"/>
              </a:spcAft>
            </a:pPr>
            <a:endParaRPr lang="es-ES" sz="1800" i="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800" i="1">
              <a:effectLst/>
              <a:latin typeface="Calibri" panose="020F0502020204030204" pitchFamily="34" charset="0"/>
              <a:ea typeface="Calibri" panose="020F0502020204030204" pitchFamily="34" charset="0"/>
              <a:cs typeface="Times New Roman" panose="02020603050405020304" pitchFamily="18" charset="0"/>
            </a:endParaRPr>
          </a:p>
          <a:p>
            <a:endParaRPr lang="en-GB" sz="1700">
              <a:latin typeface="Arial" panose="020B0604020202020204" pitchFamily="34" charset="0"/>
              <a:cs typeface="Arial" panose="020B0604020202020204" pitchFamily="34" charset="0"/>
            </a:endParaRPr>
          </a:p>
        </p:txBody>
      </p:sp>
      <p:sp>
        <p:nvSpPr>
          <p:cNvPr id="8" name="Triángulo 7">
            <a:extLst>
              <a:ext uri="{FF2B5EF4-FFF2-40B4-BE49-F238E27FC236}">
                <a16:creationId xmlns:a16="http://schemas.microsoft.com/office/drawing/2014/main" id="{2DCAA3F3-86DB-8AA1-ECC5-BE779FB0188D}"/>
              </a:ext>
            </a:extLst>
          </p:cNvPr>
          <p:cNvSpPr/>
          <p:nvPr/>
        </p:nvSpPr>
        <p:spPr>
          <a:xfrm rot="5400000">
            <a:off x="8683133" y="632719"/>
            <a:ext cx="733070" cy="294811"/>
          </a:xfrm>
          <a:prstGeom prst="triangle">
            <a:avLst/>
          </a:prstGeom>
          <a:solidFill>
            <a:srgbClr val="D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1869CDD-A882-B1AB-4204-C8E8E0EE82D6}"/>
              </a:ext>
            </a:extLst>
          </p:cNvPr>
          <p:cNvSpPr/>
          <p:nvPr/>
        </p:nvSpPr>
        <p:spPr>
          <a:xfrm>
            <a:off x="0" y="6369269"/>
            <a:ext cx="12192000" cy="488731"/>
          </a:xfrm>
          <a:prstGeom prst="rect">
            <a:avLst/>
          </a:prstGeom>
          <a:solidFill>
            <a:srgbClr val="FFE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CCD38797-9CCE-53A5-F8E7-FCA10EC7F608}"/>
              </a:ext>
            </a:extLst>
          </p:cNvPr>
          <p:cNvSpPr txBox="1"/>
          <p:nvPr/>
        </p:nvSpPr>
        <p:spPr>
          <a:xfrm>
            <a:off x="257503" y="6402504"/>
            <a:ext cx="704193" cy="307777"/>
          </a:xfrm>
          <a:prstGeom prst="rect">
            <a:avLst/>
          </a:prstGeom>
          <a:noFill/>
        </p:spPr>
        <p:txBody>
          <a:bodyPr wrap="square" rtlCol="0">
            <a:spAutoFit/>
          </a:bodyPr>
          <a:lstStyle/>
          <a:p>
            <a:r>
              <a:rPr lang="es-ES" sz="1400" b="1">
                <a:latin typeface="Arial" panose="020B0604020202020204" pitchFamily="34" charset="0"/>
                <a:cs typeface="Arial" panose="020B0604020202020204" pitchFamily="34" charset="0"/>
              </a:rPr>
              <a:t>08|</a:t>
            </a:r>
          </a:p>
        </p:txBody>
      </p:sp>
      <p:sp>
        <p:nvSpPr>
          <p:cNvPr id="14" name="CuadroTexto 13">
            <a:extLst>
              <a:ext uri="{FF2B5EF4-FFF2-40B4-BE49-F238E27FC236}">
                <a16:creationId xmlns:a16="http://schemas.microsoft.com/office/drawing/2014/main" id="{9FE595BF-C75B-4BA7-B876-55648BEC99EA}"/>
              </a:ext>
            </a:extLst>
          </p:cNvPr>
          <p:cNvSpPr txBox="1"/>
          <p:nvPr/>
        </p:nvSpPr>
        <p:spPr>
          <a:xfrm>
            <a:off x="1105415" y="471975"/>
            <a:ext cx="5900652" cy="707886"/>
          </a:xfrm>
          <a:prstGeom prst="rect">
            <a:avLst/>
          </a:prstGeom>
          <a:noFill/>
        </p:spPr>
        <p:txBody>
          <a:bodyPr wrap="square" rtlCol="0">
            <a:spAutoFit/>
          </a:bodyPr>
          <a:lstStyle/>
          <a:p>
            <a:r>
              <a:rPr lang="es-ES" sz="2000" b="1">
                <a:solidFill>
                  <a:schemeClr val="bg2">
                    <a:lumMod val="25000"/>
                  </a:schemeClr>
                </a:solidFill>
                <a:latin typeface="Arial" panose="020B0604020202020204" pitchFamily="34" charset="0"/>
                <a:cs typeface="Arial" panose="020B0604020202020204" pitchFamily="34" charset="0"/>
              </a:rPr>
              <a:t>¿Cuál es la situación en nuestro municipio?  Conclusiones del diagnóstico</a:t>
            </a:r>
          </a:p>
        </p:txBody>
      </p:sp>
      <p:sp>
        <p:nvSpPr>
          <p:cNvPr id="17" name="Título 1">
            <a:extLst>
              <a:ext uri="{FF2B5EF4-FFF2-40B4-BE49-F238E27FC236}">
                <a16:creationId xmlns:a16="http://schemas.microsoft.com/office/drawing/2014/main" id="{CECE5BD5-2B24-4388-87BF-D9D39ACCE4A8}"/>
              </a:ext>
            </a:extLst>
          </p:cNvPr>
          <p:cNvSpPr txBox="1">
            <a:spLocks/>
          </p:cNvSpPr>
          <p:nvPr/>
        </p:nvSpPr>
        <p:spPr>
          <a:xfrm>
            <a:off x="381977" y="393286"/>
            <a:ext cx="716985" cy="938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700" b="1">
                <a:solidFill>
                  <a:srgbClr val="F8B550"/>
                </a:solidFill>
                <a:latin typeface="Arial" panose="020B0604020202020204" pitchFamily="34" charset="0"/>
                <a:cs typeface="Arial" panose="020B0604020202020204" pitchFamily="34" charset="0"/>
              </a:rPr>
              <a:t>4</a:t>
            </a:r>
          </a:p>
        </p:txBody>
      </p:sp>
      <p:sp>
        <p:nvSpPr>
          <p:cNvPr id="2" name="Rectángulo redondeado 1">
            <a:extLst>
              <a:ext uri="{FF2B5EF4-FFF2-40B4-BE49-F238E27FC236}">
                <a16:creationId xmlns:a16="http://schemas.microsoft.com/office/drawing/2014/main" id="{901FF18D-3499-FDF3-1C2D-B146BD001F44}"/>
              </a:ext>
            </a:extLst>
          </p:cNvPr>
          <p:cNvSpPr/>
          <p:nvPr/>
        </p:nvSpPr>
        <p:spPr>
          <a:xfrm>
            <a:off x="875362" y="1815746"/>
            <a:ext cx="10217675" cy="3661462"/>
          </a:xfrm>
          <a:prstGeom prst="roundRect">
            <a:avLst>
              <a:gd name="adj" fmla="val 3376"/>
            </a:avLst>
          </a:prstGeom>
          <a:noFill/>
          <a:ln>
            <a:solidFill>
              <a:srgbClr val="F7A1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1DA322A4-7BB6-DCCA-C75F-7FED1B955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82" y="1592729"/>
            <a:ext cx="441653" cy="441653"/>
          </a:xfrm>
          <a:prstGeom prst="rect">
            <a:avLst/>
          </a:prstGeom>
        </p:spPr>
      </p:pic>
      <p:sp>
        <p:nvSpPr>
          <p:cNvPr id="7" name="CuadroTexto 6">
            <a:extLst>
              <a:ext uri="{FF2B5EF4-FFF2-40B4-BE49-F238E27FC236}">
                <a16:creationId xmlns:a16="http://schemas.microsoft.com/office/drawing/2014/main" id="{CB2939FF-1598-B154-95C1-A692824DBC1D}"/>
              </a:ext>
            </a:extLst>
          </p:cNvPr>
          <p:cNvSpPr txBox="1"/>
          <p:nvPr/>
        </p:nvSpPr>
        <p:spPr>
          <a:xfrm>
            <a:off x="609599" y="6422313"/>
            <a:ext cx="3423782" cy="446276"/>
          </a:xfrm>
          <a:prstGeom prst="rect">
            <a:avLst/>
          </a:prstGeom>
          <a:noFill/>
        </p:spPr>
        <p:txBody>
          <a:bodyPr wrap="square" rtlCol="0">
            <a:spAutoFit/>
          </a:bodyPr>
          <a:lstStyle/>
          <a:p>
            <a:r>
              <a:rPr lang="es-ES" sz="700" b="1" dirty="0">
                <a:solidFill>
                  <a:schemeClr val="tx1"/>
                </a:solidFill>
                <a:latin typeface="Arial" panose="020B0604020202020204" pitchFamily="34" charset="0"/>
                <a:cs typeface="Arial" panose="020B0604020202020204" pitchFamily="34" charset="0"/>
              </a:rPr>
              <a:t>G</a:t>
            </a:r>
            <a:r>
              <a:rPr lang="es-ES" sz="700" b="1" i="0" u="none" strike="noStrike" baseline="0" dirty="0">
                <a:solidFill>
                  <a:schemeClr val="tx1"/>
                </a:solidFill>
                <a:latin typeface="Arial" panose="020B0604020202020204" pitchFamily="34" charset="0"/>
                <a:cs typeface="Arial" panose="020B0604020202020204" pitchFamily="34" charset="0"/>
              </a:rPr>
              <a:t>UÍA PARA LA ELABORACIÓN DE POLÍTICAS MUNICIPALES Y PLANES LOCALES DE ACTUACIÓN ANTE ALTAS TEMPERATURAS </a:t>
            </a:r>
            <a:endParaRPr lang="es-ES" sz="7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79F45E18-F45E-1C56-AD14-8993BF0BA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421" y="5675586"/>
            <a:ext cx="7772400" cy="1008359"/>
          </a:xfrm>
          <a:prstGeom prst="rect">
            <a:avLst/>
          </a:prstGeom>
        </p:spPr>
      </p:pic>
    </p:spTree>
    <p:extLst>
      <p:ext uri="{BB962C8B-B14F-4D97-AF65-F5344CB8AC3E}">
        <p14:creationId xmlns:p14="http://schemas.microsoft.com/office/powerpoint/2010/main" val="1694856984"/>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606</TotalTime>
  <Words>1905</Words>
  <Application>Microsoft Macintosh PowerPoint</Application>
  <PresentationFormat>Panorámica</PresentationFormat>
  <Paragraphs>170</Paragraphs>
  <Slides>16</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Arial Narrow</vt:lpstr>
      <vt:lpstr>Calibri</vt:lpstr>
      <vt:lpstr>Calibri Light</vt:lpstr>
      <vt:lpstr>Heebo</vt:lpstr>
      <vt:lpstr>Lucida Sans Unicode</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de prevención</vt:lpstr>
      <vt:lpstr>Acciones de respuesta inmediata</vt:lpstr>
      <vt:lpstr>Acciones de comunicación y sensibilización</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directrices para la elaboración de políticas municipales y planes locales de actuación frente a las altas temperaturas extremas</dc:title>
  <dc:creator>marta.reguilon@eurovertice.eu</dc:creator>
  <cp:lastModifiedBy>Microsoft Office User</cp:lastModifiedBy>
  <cp:revision>25</cp:revision>
  <dcterms:created xsi:type="dcterms:W3CDTF">2023-10-27T08:56:51Z</dcterms:created>
  <dcterms:modified xsi:type="dcterms:W3CDTF">2024-01-25T15:46:05Z</dcterms:modified>
</cp:coreProperties>
</file>